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61"/>
  </p:notesMasterIdLst>
  <p:handoutMasterIdLst>
    <p:handoutMasterId r:id="rId62"/>
  </p:handoutMasterIdLst>
  <p:sldIdLst>
    <p:sldId id="465" r:id="rId2"/>
    <p:sldId id="490" r:id="rId3"/>
    <p:sldId id="496" r:id="rId4"/>
    <p:sldId id="402" r:id="rId5"/>
    <p:sldId id="479" r:id="rId6"/>
    <p:sldId id="336" r:id="rId7"/>
    <p:sldId id="384" r:id="rId8"/>
    <p:sldId id="386" r:id="rId9"/>
    <p:sldId id="387" r:id="rId10"/>
    <p:sldId id="388" r:id="rId11"/>
    <p:sldId id="389" r:id="rId12"/>
    <p:sldId id="390" r:id="rId13"/>
    <p:sldId id="432" r:id="rId14"/>
    <p:sldId id="397" r:id="rId15"/>
    <p:sldId id="508" r:id="rId16"/>
    <p:sldId id="385" r:id="rId17"/>
    <p:sldId id="394" r:id="rId18"/>
    <p:sldId id="398" r:id="rId19"/>
    <p:sldId id="399" r:id="rId20"/>
    <p:sldId id="395" r:id="rId21"/>
    <p:sldId id="504" r:id="rId22"/>
    <p:sldId id="505" r:id="rId23"/>
    <p:sldId id="454" r:id="rId24"/>
    <p:sldId id="478" r:id="rId25"/>
    <p:sldId id="477" r:id="rId26"/>
    <p:sldId id="483" r:id="rId27"/>
    <p:sldId id="396" r:id="rId28"/>
    <p:sldId id="406" r:id="rId29"/>
    <p:sldId id="425" r:id="rId30"/>
    <p:sldId id="426" r:id="rId31"/>
    <p:sldId id="499" r:id="rId32"/>
    <p:sldId id="500" r:id="rId33"/>
    <p:sldId id="497" r:id="rId34"/>
    <p:sldId id="405" r:id="rId35"/>
    <p:sldId id="503" r:id="rId36"/>
    <p:sldId id="485" r:id="rId37"/>
    <p:sldId id="481" r:id="rId38"/>
    <p:sldId id="407" r:id="rId39"/>
    <p:sldId id="457" r:id="rId40"/>
    <p:sldId id="434" r:id="rId41"/>
    <p:sldId id="476" r:id="rId42"/>
    <p:sldId id="507" r:id="rId43"/>
    <p:sldId id="506" r:id="rId44"/>
    <p:sldId id="419" r:id="rId45"/>
    <p:sldId id="421" r:id="rId46"/>
    <p:sldId id="459" r:id="rId47"/>
    <p:sldId id="486" r:id="rId48"/>
    <p:sldId id="422" r:id="rId49"/>
    <p:sldId id="473" r:id="rId50"/>
    <p:sldId id="448" r:id="rId51"/>
    <p:sldId id="460" r:id="rId52"/>
    <p:sldId id="487" r:id="rId53"/>
    <p:sldId id="495" r:id="rId54"/>
    <p:sldId id="474" r:id="rId55"/>
    <p:sldId id="461" r:id="rId56"/>
    <p:sldId id="442" r:id="rId57"/>
    <p:sldId id="475" r:id="rId58"/>
    <p:sldId id="444" r:id="rId59"/>
    <p:sldId id="321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333399"/>
    <a:srgbClr val="666699"/>
    <a:srgbClr val="F9B801"/>
    <a:srgbClr val="3F3F5F"/>
    <a:srgbClr val="D8E3FC"/>
    <a:srgbClr val="E0A401"/>
    <a:srgbClr val="EDE4AE"/>
    <a:srgbClr val="E7EEFD"/>
    <a:srgbClr val="4B4B71"/>
  </p:clrMru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7473" autoAdjust="0"/>
    <p:restoredTop sz="82275" autoAdjust="0"/>
  </p:normalViewPr>
  <p:slideViewPr>
    <p:cSldViewPr>
      <p:cViewPr>
        <p:scale>
          <a:sx n="50" d="100"/>
          <a:sy n="50" d="100"/>
        </p:scale>
        <p:origin x="-1452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EC78304-B9DE-494E-A16E-2AAD466784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80681F7-6DAF-4A73-B5D5-C06036A3E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lu.org/pizza/index.html?orgid=EA071904&amp;MX=1414&amp;H=1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ara.com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1B5109-F3A1-45F5-8B6D-9EA2B2CF8577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22AFB-11D7-41BF-AB88-3711B511725A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>
              <a:buFontTx/>
              <a:buChar char="•"/>
            </a:pPr>
            <a:r>
              <a:rPr lang="en-US" altLang="en-US" sz="1400" smtClean="0"/>
              <a:t>Identify competitors, products and pricing.</a:t>
            </a:r>
          </a:p>
          <a:p>
            <a:pPr marL="228600" indent="-228600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400" smtClean="0"/>
              <a:t>Gain an understanding of fixed and variable costs.</a:t>
            </a:r>
          </a:p>
          <a:p>
            <a:pPr marL="228600" indent="-228600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400" smtClean="0"/>
              <a:t>Determine the economic feasibility of your idea.</a:t>
            </a:r>
          </a:p>
          <a:p>
            <a:pPr marL="228600" indent="-228600" eaLnBrk="1" hangingPunct="1">
              <a:spcBef>
                <a:spcPct val="0"/>
              </a:spcBef>
              <a:buFontTx/>
              <a:buChar char="•"/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9E2BA9-C2C4-44CE-AE64-CE07A93A39D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800" smtClean="0"/>
              <a:t>STOP HERE AND Get class to think of some potential sources of wine industry information before moving on.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4985FA-8E98-47A5-88EB-E9E595058CFA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800" smtClean="0"/>
              <a:t>STUDENTS TO THINK ABOUT POTENTIAL SOURCES OF INFORMATION FOR THEIR PROJECTS/INDUSTRY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2FD83-EB43-4C17-8CDF-E2CBA1AF0C5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smtClean="0"/>
              <a:t>http://www.pmb.ca</a:t>
            </a:r>
          </a:p>
          <a:p>
            <a:pPr eaLnBrk="1" hangingPunct="1"/>
            <a:r>
              <a:rPr lang="en-US" b="1" smtClean="0"/>
              <a:t>PMB Print Measurement Bureau</a:t>
            </a:r>
            <a:r>
              <a:rPr lang="en-US" smtClean="0"/>
              <a:t> is Canada's leading syndicated study for single-source data on print readership, non-print media exposure, product usage and lifestyles. Published a lifestyle study called </a:t>
            </a:r>
            <a:r>
              <a:rPr lang="en-US" b="1" i="1" smtClean="0"/>
              <a:t>Canada 39</a:t>
            </a:r>
            <a:r>
              <a:rPr lang="en-US" smtClean="0"/>
              <a:t> (grouping Canada into 39 segments – of which 5 are in BC)</a:t>
            </a:r>
          </a:p>
          <a:p>
            <a:pPr eaLnBrk="1" hangingPunct="1"/>
            <a:r>
              <a:rPr lang="en-US" smtClean="0"/>
              <a:t>Its reputation is based on over 35 years of accurate, in-depth measurement of Canadian consumer behaviour. </a:t>
            </a:r>
          </a:p>
          <a:p>
            <a:pPr eaLnBrk="1" hangingPunct="1"/>
            <a:r>
              <a:rPr lang="en-US" smtClean="0"/>
              <a:t>PMB is a non-profit organization, representing the interests of Canadian publishers, advertising agencies, advertisers and other companies.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06CCB7-D7E0-468D-B78B-9F5469DE68FF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CA" sz="1800" dirty="0" smtClean="0"/>
              <a:t>North American Industry Classification System (</a:t>
            </a:r>
            <a:r>
              <a:rPr lang="en-CA" sz="1800" b="1" dirty="0" smtClean="0"/>
              <a:t>NAICS</a:t>
            </a:r>
            <a:r>
              <a:rPr lang="en-CA" sz="1800" dirty="0" smtClean="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CA" sz="1800" dirty="0" smtClean="0"/>
              <a:t>6 digit code developed and adopted by US, Canada, and Mexico.</a:t>
            </a:r>
            <a:br>
              <a:rPr lang="en-CA" sz="1800" dirty="0" smtClean="0"/>
            </a:br>
            <a:endParaRPr lang="en-US" sz="1800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CFE930-CC93-4705-9D42-D7EA607B226D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42EC31-0425-47BC-8F7F-1FDAD58B667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D83D1-BC49-4CD9-B941-E7D8FCD8256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sz="180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Click on </a:t>
            </a:r>
            <a:r>
              <a:rPr lang="en-US" i="1" dirty="0" smtClean="0"/>
              <a:t>Economic Stats</a:t>
            </a:r>
            <a:r>
              <a:rPr lang="en-US" dirty="0" smtClean="0"/>
              <a:t>, Scroll down to </a:t>
            </a:r>
            <a:r>
              <a:rPr lang="en-CA" i="1" dirty="0" smtClean="0"/>
              <a:t>Construction and Housing</a:t>
            </a:r>
            <a:r>
              <a:rPr lang="en-CA" dirty="0" smtClean="0"/>
              <a:t> and download statistics to Excel</a:t>
            </a:r>
            <a:endParaRPr lang="en-CA" i="1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34A54B-255C-49CB-B91A-5BF73E060434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 smtClean="0"/>
              <a:t>http://www.bcstats.gov.bc.ca/data/dd/handout/BUILD.pdf</a:t>
            </a:r>
          </a:p>
          <a:p>
            <a:r>
              <a:rPr lang="en-US" smtClean="0"/>
              <a:t>47 page report</a:t>
            </a:r>
            <a:endParaRPr lang="en-CA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97C16E-D4FF-4FA8-BF66-003D964B1182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B73149-1D64-4CE6-9D0E-9CEA47F634FF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sz="1800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0AAD129-3A1E-46F2-BF18-3BF7CF5AF749}" type="slidenum">
              <a:rPr lang="en-US" sz="1200"/>
              <a:pPr algn="r"/>
              <a:t>26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CA" sz="1800" dirty="0" smtClean="0"/>
              <a:t>Another reputable source of information is the government:</a:t>
            </a:r>
          </a:p>
          <a:p>
            <a:pPr eaLnBrk="1" hangingPunct="1">
              <a:spcBef>
                <a:spcPct val="0"/>
              </a:spcBef>
            </a:pPr>
            <a:r>
              <a:rPr lang="en-GB" sz="1800" dirty="0" smtClean="0"/>
              <a:t>The government is a top source of high quality information.  Industry reports include a great deal of market information, including statistics.</a:t>
            </a:r>
          </a:p>
          <a:p>
            <a:pPr eaLnBrk="1" hangingPunct="1">
              <a:spcBef>
                <a:spcPct val="0"/>
              </a:spcBef>
            </a:pPr>
            <a:endParaRPr lang="en-GB" sz="1800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90E9AA-0EE2-48A5-AA6D-767E3E79FDDA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C1A480-541D-4C09-A69F-8A1C769389C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F1012-7D7C-4520-B5CF-241654077A29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56F9AD-661F-4C2D-AB78-4ECA723012F2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800" smtClean="0"/>
              <a:t>After hitting search, click “Wine Industry” on left side bar.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CC6DE-9570-40C9-89FA-653F97CEF9DA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1052E6A-4A69-4B84-982E-461E6A409504}" type="slidenum">
              <a:rPr lang="en-US" sz="1200"/>
              <a:pPr algn="r"/>
              <a:t>36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F73CE-5DE6-4A57-BB9A-A19C2DD2EDD3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FB5F25-52A6-4F6B-BCA4-ACE863A497E3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b="1" smtClean="0"/>
              <a:t>SEDAR:</a:t>
            </a:r>
            <a:r>
              <a:rPr lang="en-US" smtClean="0"/>
              <a:t> The </a:t>
            </a:r>
            <a:r>
              <a:rPr lang="en-US" b="1" smtClean="0"/>
              <a:t>System for Electronic Document Analysis and Retrieval</a:t>
            </a:r>
            <a:r>
              <a:rPr lang="en-US" smtClean="0"/>
              <a:t> is a mandatory document filing and retrieval system for Canadian public companies. SEDAR is operated by the Canadian Securities Administrators, a coordinating body comprising the 13 Canadian provincial and territorial securities commissions.</a:t>
            </a:r>
          </a:p>
          <a:p>
            <a:pPr eaLnBrk="1" hangingPunct="1">
              <a:spcBef>
                <a:spcPct val="0"/>
              </a:spcBef>
            </a:pPr>
            <a:r>
              <a:rPr lang="en-US" b="1" smtClean="0"/>
              <a:t>EDGAR: </a:t>
            </a:r>
            <a:r>
              <a:rPr lang="en-US" smtClean="0"/>
              <a:t>The US counterpart to SEDAR.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66D93E-7D2C-48B1-B38E-AB20897068CD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9C81B0-73FC-40D3-89A3-0E94AB7A66FC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0ED499-0788-4817-9D72-22E9B3FBDB5E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As of January 1, 2004, all Canadian businesses are required to comply with the privacy principles set out by </a:t>
            </a:r>
            <a:r>
              <a:rPr lang="en-US" b="1" smtClean="0"/>
              <a:t>PIPEDA. </a:t>
            </a:r>
          </a:p>
          <a:p>
            <a:pPr eaLnBrk="1" hangingPunct="1"/>
            <a:r>
              <a:rPr lang="en-US" smtClean="0"/>
              <a:t>Under </a:t>
            </a:r>
            <a:r>
              <a:rPr lang="en-US" b="1" smtClean="0"/>
              <a:t>PIPEDA</a:t>
            </a:r>
            <a:r>
              <a:rPr lang="en-US" smtClean="0"/>
              <a:t>, personal information must be: </a:t>
            </a:r>
          </a:p>
          <a:p>
            <a:pPr eaLnBrk="1" hangingPunct="1">
              <a:buFontTx/>
              <a:buChar char="•"/>
            </a:pPr>
            <a:r>
              <a:rPr lang="en-US" smtClean="0"/>
              <a:t>collected with consent and for a reasonable purpose </a:t>
            </a:r>
          </a:p>
          <a:p>
            <a:pPr eaLnBrk="1" hangingPunct="1">
              <a:buFontTx/>
              <a:buChar char="•"/>
            </a:pPr>
            <a:r>
              <a:rPr lang="en-US" smtClean="0"/>
              <a:t>used and disclosed for the limited purpose for which it was collected </a:t>
            </a:r>
          </a:p>
          <a:p>
            <a:pPr eaLnBrk="1" hangingPunct="1">
              <a:buFontTx/>
              <a:buChar char="•"/>
            </a:pPr>
            <a:r>
              <a:rPr lang="en-US" smtClean="0"/>
              <a:t>accurate </a:t>
            </a:r>
          </a:p>
          <a:p>
            <a:pPr eaLnBrk="1" hangingPunct="1">
              <a:buFontTx/>
              <a:buChar char="•"/>
            </a:pPr>
            <a:r>
              <a:rPr lang="en-US" smtClean="0"/>
              <a:t>accessible for inspection and correction </a:t>
            </a:r>
          </a:p>
          <a:p>
            <a:pPr eaLnBrk="1" hangingPunct="1">
              <a:buFontTx/>
              <a:buChar char="•"/>
            </a:pPr>
            <a:r>
              <a:rPr lang="en-US" smtClean="0"/>
              <a:t>stored securely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0AD68D-D508-4B67-BFF8-642596BE8E8E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1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smtClean="0"/>
              <a:t>Link contains a funny clip about Customer Relation Management at a pizza shop - </a:t>
            </a:r>
            <a:r>
              <a:rPr lang="en-US" sz="1000" b="1" smtClean="0"/>
              <a:t>3 min: </a:t>
            </a:r>
            <a:r>
              <a:rPr lang="en-US" sz="1000" smtClean="0"/>
              <a:t>http://www.aclu.org/pizza/images/screen.swf</a:t>
            </a:r>
          </a:p>
          <a:p>
            <a:pPr eaLnBrk="1" hangingPunct="1"/>
            <a:r>
              <a:rPr lang="en-US" sz="1000" smtClean="0"/>
              <a:t>Or http://www.youtube.com/watch?v=RNJl9EEcsoE </a:t>
            </a:r>
          </a:p>
          <a:p>
            <a:pPr eaLnBrk="1" hangingPunct="1"/>
            <a:r>
              <a:rPr lang="en-US" sz="1000" smtClean="0"/>
              <a:t>Or http://www.youtube.com/watch?v=-4LtYMNl4yw</a:t>
            </a:r>
          </a:p>
          <a:p>
            <a:pPr eaLnBrk="1" hangingPunct="1"/>
            <a:r>
              <a:rPr lang="en-US" sz="1000" smtClean="0"/>
              <a:t>Or </a:t>
            </a:r>
            <a:r>
              <a:rPr lang="en-US" sz="1000" smtClean="0">
                <a:hlinkClick r:id="rId3"/>
              </a:rPr>
              <a:t>http://www.aclu.org/pizza/index.html?orgid=EA071904&amp;MX=1414&amp;H=1</a:t>
            </a:r>
            <a:endParaRPr lang="en-US" sz="1000" smtClean="0"/>
          </a:p>
          <a:p>
            <a:pPr eaLnBrk="1" hangingPunct="1"/>
            <a:r>
              <a:rPr lang="en-US" sz="1000" smtClean="0"/>
              <a:t>Source: </a:t>
            </a:r>
            <a:r>
              <a:rPr lang="en-US" sz="1000" b="1" smtClean="0"/>
              <a:t>American Civil Liberty Union </a:t>
            </a:r>
          </a:p>
          <a:p>
            <a:pPr eaLnBrk="1" hangingPunct="1"/>
            <a:r>
              <a:rPr lang="en-US" sz="1000" smtClean="0"/>
              <a:t>“Government programs and private-sector data collection are destroying our privacy, pushing us towards a 24-hour surveillance society. </a:t>
            </a:r>
            <a:br>
              <a:rPr lang="en-US" sz="1000" smtClean="0"/>
            </a:br>
            <a:r>
              <a:rPr lang="en-US" sz="1000" smtClean="0"/>
              <a:t>We are facing a flood of powerful new technologies that expand the potential for centralized monitoring, an executive branch aggressively seeking new powers to spy on citizens, a docile Congress and courts, as well as a cadre of mega-corporations that are willing to become extensions of the surveillance state. We confront the possibility of a dark future where our every move, our every transaction, our every communication is recorded, compiled, and stored away, ready for access by the authorities whenever they want.”</a:t>
            </a:r>
            <a:br>
              <a:rPr lang="en-US" sz="1000" smtClean="0"/>
            </a:b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072790-0B24-4F4C-AB3B-FC2FF80F95B1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i="1" smtClean="0"/>
              <a:t>BC Reid Report </a:t>
            </a:r>
            <a:r>
              <a:rPr lang="en-US" smtClean="0"/>
              <a:t>provides the most comprehensive and in-depth analysis of public opinion in British Columbia. This survey of British Columbians examines corporate, political, and social trends four times a year, providing insights into current issues affecting the province. </a:t>
            </a:r>
          </a:p>
          <a:p>
            <a:pPr eaLnBrk="1" hangingPunct="1"/>
            <a:r>
              <a:rPr lang="en-US" smtClean="0"/>
              <a:t>http://www.angusreid.com/pdf/publicat/bc.pdf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6437441-93E1-4402-B8E2-EEB595D38326}" type="slidenum">
              <a:rPr lang="en-US" sz="1200"/>
              <a:pPr algn="r"/>
              <a:t>52</a:t>
            </a:fld>
            <a:endParaRPr 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/>
              <a:t>PRIZM CE is the Canadian version from </a:t>
            </a:r>
            <a:r>
              <a:rPr lang="en-US" sz="1800" dirty="0" err="1" smtClean="0"/>
              <a:t>Environics</a:t>
            </a:r>
            <a:r>
              <a:rPr lang="en-US" sz="1800" dirty="0" smtClean="0"/>
              <a:t> Analytics 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Premise – “Birds of a feather flock together”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35079-EFFA-4BBF-812F-922F9DDF76C8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3B00AE-4328-40CA-9E53-BFD4C5EC437F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ABDDEC-6162-45B0-BE91-24F7949E5211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i="1" smtClean="0">
                <a:hlinkClick r:id="rId3"/>
              </a:rPr>
              <a:t>Pollara</a:t>
            </a:r>
            <a:r>
              <a:rPr lang="en-US" b="1" i="1" smtClean="0"/>
              <a:t>: </a:t>
            </a:r>
            <a:r>
              <a:rPr lang="en-US" smtClean="0"/>
              <a:t>Canadian owned public opinion and market research firm. Offers consulting services including questionnaire development, research methodology, etc.</a:t>
            </a:r>
          </a:p>
          <a:p>
            <a:pPr eaLnBrk="1" hangingPunct="1"/>
            <a:r>
              <a:rPr lang="en-US" b="1" smtClean="0"/>
              <a:t>Compas:</a:t>
            </a:r>
            <a:r>
              <a:rPr lang="en-US" smtClean="0"/>
              <a:t> Canadian polling and consumer research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E75F36-0C74-4A76-A666-47E3ADFBCCB6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0881D5-7909-43C4-A3F3-E39C80EFEE4D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8AF12-72AE-4150-BA3C-CD207FC72B84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D14EFF-63A4-4E68-AE73-650CC9EACD7D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0681F7-6DAF-4A73-B5D5-C06036A3E0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1A280-17E0-4C88-8FC8-98EA4F627C3F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FA332-A1D8-4B74-B279-AED0BE6D1AFD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algn="l" eaLnBrk="1" hangingPunct="1">
              <a:spcBef>
                <a:spcPct val="0"/>
              </a:spcBef>
            </a:pPr>
            <a:r>
              <a:rPr lang="en-US" sz="1800" dirty="0" smtClean="0"/>
              <a:t>Stop here and get the class to come up with at least three good research objectives. Next three</a:t>
            </a:r>
            <a:r>
              <a:rPr lang="en-US" sz="1800" baseline="0" dirty="0" smtClean="0"/>
              <a:t> </a:t>
            </a:r>
            <a:r>
              <a:rPr lang="en-US" sz="1800" dirty="0" smtClean="0"/>
              <a:t>slides include some likely objectives that would have to be met.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5C470-EB2C-4CAF-A6D5-49B1FD6ACE9B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>
              <a:buFontTx/>
              <a:buChar char="•"/>
            </a:pPr>
            <a:r>
              <a:rPr lang="en-US" altLang="en-US" sz="1600" smtClean="0"/>
              <a:t>Gain an understanding of the </a:t>
            </a:r>
            <a:r>
              <a:rPr lang="en-US" altLang="en-US" sz="1600" b="1" i="1" smtClean="0"/>
              <a:t>current</a:t>
            </a:r>
            <a:r>
              <a:rPr lang="en-US" altLang="en-US" sz="1600" smtClean="0"/>
              <a:t> wine and alcoholic beverage industry in BC &amp; Canada.</a:t>
            </a:r>
          </a:p>
          <a:p>
            <a:pPr marL="228600" indent="-228600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600" smtClean="0"/>
              <a:t>Gain an understanding of </a:t>
            </a:r>
            <a:r>
              <a:rPr lang="en-US" altLang="en-US" sz="1600" b="1" i="1" smtClean="0"/>
              <a:t>trends</a:t>
            </a:r>
            <a:r>
              <a:rPr lang="en-US" altLang="en-US" sz="1600" smtClean="0"/>
              <a:t> in the wine industry locally, nationally and internationally.</a:t>
            </a:r>
          </a:p>
          <a:p>
            <a:pPr marL="228600" indent="-228600" eaLnBrk="1" hangingPunct="1">
              <a:spcBef>
                <a:spcPct val="0"/>
              </a:spcBef>
              <a:buFontTx/>
              <a:buChar char="•"/>
            </a:pPr>
            <a:endParaRPr lang="en-US" sz="18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65C4C-DC48-4849-B978-1124DECB66E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>
              <a:buFontTx/>
              <a:buChar char="•"/>
            </a:pPr>
            <a:r>
              <a:rPr lang="en-US" altLang="en-US" sz="1600" smtClean="0"/>
              <a:t>Gain an understanding of the regulatory environment in BC.</a:t>
            </a:r>
          </a:p>
          <a:p>
            <a:pPr marL="228600" indent="-228600" eaLnBrk="1" hangingPunct="1">
              <a:buFontTx/>
              <a:buChar char="•"/>
            </a:pPr>
            <a:r>
              <a:rPr lang="en-US" altLang="en-US" sz="1600" smtClean="0"/>
              <a:t>Determine current real estate prices in wine-growing areas of the Okanagan, BC.</a:t>
            </a:r>
          </a:p>
          <a:p>
            <a:pPr marL="228600" indent="-228600" eaLnBrk="1" hangingPunct="1">
              <a:spcBef>
                <a:spcPct val="0"/>
              </a:spcBef>
            </a:pPr>
            <a:endParaRPr lang="en-US" sz="18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303EC-DEBC-43FC-A3A7-C0F41BD7F0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65A32-9CDA-487D-BD9F-5975622FF3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70A33-4E28-40F9-AF87-7E772F97E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971800"/>
            <a:ext cx="6324600" cy="1676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423C3-3D5D-4DC2-8084-3A66B1649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971800"/>
            <a:ext cx="6324600" cy="1676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EB0CA-E3FA-481A-ABA5-8D18A0BD8A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75E93-5DD9-4CEC-8D92-ED48F066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9F808-6E7C-4D52-8B3B-8073419CC1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1E020-6253-428A-871C-A8F3E359AA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2D6E8-3C10-4332-873D-68F589070D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49AC5-8173-4626-8B93-4F4602203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1AB52-67E1-435A-8ADA-090172743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1C7A2-6AF5-4AAA-9B85-9BA7A45ABC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F0F67-D74C-4B11-BC9B-DE929448F4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77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/>
            </a:lvl1pPr>
          </a:lstStyle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477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7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/>
            </a:lvl1pPr>
          </a:lstStyle>
          <a:p>
            <a:pPr>
              <a:defRPr/>
            </a:pPr>
            <a:fld id="{855926D1-0284-41A5-8082-DCF07A3B28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2" name="Rectangle 8"/>
          <p:cNvSpPr>
            <a:spLocks noChangeArrowheads="1"/>
          </p:cNvSpPr>
          <p:nvPr userDrawn="1"/>
        </p:nvSpPr>
        <p:spPr bwMode="auto">
          <a:xfrm>
            <a:off x="304800" y="0"/>
            <a:ext cx="8839200" cy="1143000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B4B71"/>
        </a:buClr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0A40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oby.library.ubc.ca/resources/infopage.cfm?id=4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://toby.library.ubc.ca/resources/infopage.cfm?id=912" TargetMode="Externa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cstats.gov.bc.ca/" TargetMode="External"/><Relationship Id="rId2" Type="http://schemas.openxmlformats.org/officeDocument/2006/relationships/hyperlink" Target="http://www.statcan.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ty.vancouver.bc.ca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1981200"/>
            <a:ext cx="6324600" cy="32766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Using </a:t>
            </a:r>
            <a:br>
              <a:rPr lang="en-US" sz="5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5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Secondary Data &amp; </a:t>
            </a:r>
            <a:br>
              <a:rPr lang="en-US" sz="5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54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Online Information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45FDE2-FF88-4876-B58A-0FB10A81D13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41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76400"/>
            <a:ext cx="14462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8600" y="1600200"/>
            <a:ext cx="64008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/>
            <a:r>
              <a:rPr lang="en-US" altLang="en-US" sz="3600" smtClean="0"/>
              <a:t>Gain an understanding of the regulatory environment in BC.</a:t>
            </a:r>
          </a:p>
          <a:p>
            <a:pPr marL="457200" indent="-457200" eaLnBrk="1" hangingPunct="1"/>
            <a:endParaRPr lang="en-US" altLang="en-US" sz="2400" smtClean="0"/>
          </a:p>
          <a:p>
            <a:pPr marL="457200" indent="-457200" eaLnBrk="1" hangingPunct="1">
              <a:spcBef>
                <a:spcPct val="50000"/>
              </a:spcBef>
            </a:pPr>
            <a:r>
              <a:rPr lang="en-US" altLang="en-US" sz="3600" smtClean="0"/>
              <a:t>Determine current real estate prices in wine-growing areas of the Okanagan, BC.</a:t>
            </a:r>
          </a:p>
        </p:txBody>
      </p:sp>
      <p:sp>
        <p:nvSpPr>
          <p:cNvPr id="1126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6F9DE4-126D-4C14-8F34-74ABCDCA6E34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8153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/>
              <a:t>Some Research Objectives</a:t>
            </a:r>
          </a:p>
        </p:txBody>
      </p:sp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228600" y="1676400"/>
            <a:ext cx="6705600" cy="18288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228600" y="3962400"/>
            <a:ext cx="6781800" cy="22098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11272" name="Picture 11" descr="Glas of Win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828800"/>
            <a:ext cx="2593975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5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5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9" grpId="0" animBg="1"/>
      <p:bldP spid="3051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54864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lnSpc>
                <a:spcPct val="90000"/>
              </a:lnSpc>
              <a:spcBef>
                <a:spcPts val="3600"/>
              </a:spcBef>
            </a:pPr>
            <a:r>
              <a:rPr lang="en-US" altLang="en-US" dirty="0" smtClean="0"/>
              <a:t>Identify competitors, products and pricing.</a:t>
            </a:r>
          </a:p>
          <a:p>
            <a:pPr marL="457200" indent="-457200" eaLnBrk="1" hangingPunct="1">
              <a:lnSpc>
                <a:spcPct val="90000"/>
              </a:lnSpc>
              <a:spcBef>
                <a:spcPts val="3600"/>
              </a:spcBef>
            </a:pPr>
            <a:r>
              <a:rPr lang="en-US" altLang="en-US" dirty="0" smtClean="0"/>
              <a:t>Gain an understanding of fixed and variable costs.</a:t>
            </a:r>
          </a:p>
          <a:p>
            <a:pPr marL="457200" indent="-457200" eaLnBrk="1" hangingPunct="1">
              <a:lnSpc>
                <a:spcPct val="90000"/>
              </a:lnSpc>
              <a:spcBef>
                <a:spcPts val="3600"/>
              </a:spcBef>
            </a:pPr>
            <a:r>
              <a:rPr lang="en-US" altLang="en-US" dirty="0" smtClean="0"/>
              <a:t>Determine the economic feasibility of your idea.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AE6F81-8CF7-421D-8A49-74B09D1CC561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2293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8153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/>
              <a:t>Some Research Objectives</a:t>
            </a:r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0" y="1371600"/>
            <a:ext cx="5943600" cy="12954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0" y="2743200"/>
            <a:ext cx="5943600" cy="14478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0" y="4267200"/>
            <a:ext cx="5943600" cy="14478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12297" name="Picture 12" descr="Wine Testing K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600200"/>
            <a:ext cx="2635250" cy="38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7" grpId="0" animBg="1"/>
      <p:bldP spid="307208" grpId="0" animBg="1"/>
      <p:bldP spid="3072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7239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sz="3600" dirty="0" smtClean="0"/>
              <a:t>Where would you look for information on the wine and alcoholic beverage industry in BC and Canada? </a:t>
            </a:r>
          </a:p>
        </p:txBody>
      </p:sp>
      <p:sp>
        <p:nvSpPr>
          <p:cNvPr id="1331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D4A155-8F2E-4734-AEBA-4577DE8E0C7D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3317" name="Text Box 3"/>
          <p:cNvSpPr txBox="1">
            <a:spLocks noChangeArrowheads="1"/>
          </p:cNvSpPr>
          <p:nvPr/>
        </p:nvSpPr>
        <p:spPr bwMode="auto">
          <a:xfrm>
            <a:off x="304800" y="228600"/>
            <a:ext cx="8839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altLang="en-US" sz="4400" b="1" spc="-140" dirty="0"/>
              <a:t>Next, identify Information Sources</a:t>
            </a:r>
            <a:endParaRPr lang="en-US" sz="4400" b="1" spc="-140" dirty="0"/>
          </a:p>
        </p:txBody>
      </p:sp>
      <p:pic>
        <p:nvPicPr>
          <p:cNvPr id="13318" name="Picture 9" descr="Wine Ke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495800"/>
            <a:ext cx="487680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Sources for the Wine Industry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219200"/>
            <a:ext cx="4572000" cy="4906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BC Wine Authority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BC Wine Institute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Grape Growers of BC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Association of BC Wine Growers 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Canadian Vintners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Winebusiness.com</a:t>
            </a:r>
          </a:p>
          <a:p>
            <a:pPr eaLnBrk="1" hangingPunct="1">
              <a:spcBef>
                <a:spcPct val="4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Wines of Ontario</a:t>
            </a:r>
          </a:p>
        </p:txBody>
      </p:sp>
      <p:pic>
        <p:nvPicPr>
          <p:cNvPr id="14342" name="Picture 7" descr="wvLogo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 bwMode="auto">
          <a:xfrm>
            <a:off x="6629400" y="1981200"/>
            <a:ext cx="2286000" cy="312420"/>
          </a:xfrm>
          <a:noFill/>
          <a:ln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1433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0A702D7-C305-4889-87B0-BC227D81FF29}" type="slidenum">
              <a:rPr lang="en-US" smtClean="0"/>
              <a:pPr/>
              <a:t>13</a:t>
            </a:fld>
            <a:endParaRPr lang="en-US" smtClean="0"/>
          </a:p>
        </p:txBody>
      </p:sp>
      <p:pic>
        <p:nvPicPr>
          <p:cNvPr id="14344" name="Picture 12" descr="vqastores_hangingsig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371600"/>
            <a:ext cx="170021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5" descr="British Columbia's new wine authority 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3048000"/>
            <a:ext cx="2286000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17" descr="cva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3657600"/>
            <a:ext cx="11715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57200" y="1219200"/>
            <a:ext cx="4267200" cy="4572000"/>
          </a:xfrm>
          <a:prstGeom prst="rect">
            <a:avLst/>
          </a:prstGeom>
          <a:solidFill>
            <a:srgbClr val="D8E3FC"/>
          </a:solidFill>
          <a:ln w="9525">
            <a:solidFill>
              <a:srgbClr val="3F3F5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14353" name="Picture 17" descr="C:\Documents and Settings\Karen\Local Settings\Temporary Internet Files\Content.IE5\MPFLSYAX\MCj0384172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9200" y="1981200"/>
            <a:ext cx="2514600" cy="2985527"/>
          </a:xfrm>
          <a:prstGeom prst="rect">
            <a:avLst/>
          </a:prstGeom>
          <a:noFill/>
        </p:spPr>
      </p:pic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4" name="Picture 13"/>
          <p:cNvPicPr/>
          <p:nvPr/>
        </p:nvPicPr>
        <p:blipFill>
          <a:blip r:embed="rId8"/>
          <a:srcRect l="10256" t="12625" r="53205" b="76553"/>
          <a:stretch>
            <a:fillRect/>
          </a:stretch>
        </p:blipFill>
        <p:spPr bwMode="auto">
          <a:xfrm>
            <a:off x="4953000" y="5943600"/>
            <a:ext cx="2514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28600" y="1219200"/>
            <a:ext cx="8686800" cy="121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1775" indent="-231775"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altLang="en-US" sz="3600" smtClean="0"/>
              <a:t>Where would you look for information on the industry that </a:t>
            </a:r>
            <a:r>
              <a:rPr lang="en-US" altLang="en-US" sz="3600" i="1" u="sng" smtClean="0"/>
              <a:t>you</a:t>
            </a:r>
            <a:r>
              <a:rPr lang="en-US" altLang="en-US" sz="3600" smtClean="0"/>
              <a:t> are interested in?</a:t>
            </a:r>
          </a:p>
          <a:p>
            <a:pPr marL="804863" lvl="1" indent="-342900"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3200" smtClean="0"/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C83234-8E7F-4E27-88ED-A8C89F088828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5366" name="Text Box 3"/>
          <p:cNvSpPr txBox="1">
            <a:spLocks noChangeArrowheads="1"/>
          </p:cNvSpPr>
          <p:nvPr/>
        </p:nvSpPr>
        <p:spPr bwMode="auto">
          <a:xfrm>
            <a:off x="533400" y="228600"/>
            <a:ext cx="8610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A" altLang="en-US" sz="4400" b="1" dirty="0" smtClean="0"/>
              <a:t>Sources for </a:t>
            </a:r>
            <a:r>
              <a:rPr lang="en-CA" altLang="en-US" sz="4400" b="1" i="1" dirty="0" smtClean="0"/>
              <a:t>your</a:t>
            </a:r>
            <a:r>
              <a:rPr lang="en-CA" altLang="en-US" sz="4400" b="1" dirty="0" smtClean="0"/>
              <a:t> Industry</a:t>
            </a:r>
            <a:endParaRPr lang="en-US" sz="4400" b="1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3"/>
          <a:srcRect l="12500" t="16032" r="70994" b="67335"/>
          <a:stretch>
            <a:fillRect/>
          </a:stretch>
        </p:blipFill>
        <p:spPr bwMode="auto">
          <a:xfrm>
            <a:off x="5105400" y="2743200"/>
            <a:ext cx="2090738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/>
          <p:nvPr/>
        </p:nvPicPr>
        <p:blipFill>
          <a:blip r:embed="rId4"/>
          <a:srcRect l="18910" t="11423" r="20353" b="26854"/>
          <a:stretch>
            <a:fillRect/>
          </a:stretch>
        </p:blipFill>
        <p:spPr bwMode="auto">
          <a:xfrm>
            <a:off x="457200" y="2514600"/>
            <a:ext cx="36099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/>
          <p:nvPr/>
        </p:nvPicPr>
        <p:blipFill>
          <a:blip r:embed="rId5"/>
          <a:srcRect l="10897" t="23647" r="61699" b="69740"/>
          <a:stretch>
            <a:fillRect/>
          </a:stretch>
        </p:blipFill>
        <p:spPr bwMode="auto">
          <a:xfrm>
            <a:off x="5334000" y="502920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b="1" dirty="0" smtClean="0"/>
              <a:t>Sources for </a:t>
            </a:r>
            <a:r>
              <a:rPr lang="en-CA" altLang="en-US" b="1" i="1" dirty="0" smtClean="0"/>
              <a:t>your</a:t>
            </a:r>
            <a:r>
              <a:rPr lang="en-CA" altLang="en-US" b="1" dirty="0" smtClean="0"/>
              <a:t> Industry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C75E93-5DD9-4CEC-8D92-ED48F066EF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rcRect l="10897" t="13026" r="12500" b="5010"/>
          <a:stretch>
            <a:fillRect/>
          </a:stretch>
        </p:blipFill>
        <p:spPr bwMode="auto">
          <a:xfrm>
            <a:off x="533401" y="1524000"/>
            <a:ext cx="320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12019" t="16633" b="67936"/>
          <a:stretch>
            <a:fillRect/>
          </a:stretch>
        </p:blipFill>
        <p:spPr bwMode="auto">
          <a:xfrm>
            <a:off x="2590800" y="4800600"/>
            <a:ext cx="5229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7550" t="11409" r="8405" b="70470"/>
          <a:stretch>
            <a:fillRect/>
          </a:stretch>
        </p:blipFill>
        <p:spPr bwMode="auto">
          <a:xfrm>
            <a:off x="3810000" y="2667000"/>
            <a:ext cx="4995397" cy="86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686800" cy="10668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Sources of Industry Information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8600" y="1295400"/>
            <a:ext cx="8915400" cy="5562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ts val="3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Government Statistics</a:t>
            </a:r>
            <a:r>
              <a:rPr lang="en-US" dirty="0" smtClean="0"/>
              <a:t> 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dirty="0" smtClean="0"/>
              <a:t>Canada.gc.ca, statcan.gc.ca, ic.gc.ca</a:t>
            </a:r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Commercial Databases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dirty="0" smtClean="0"/>
              <a:t>GMID, </a:t>
            </a:r>
            <a:r>
              <a:rPr lang="en-US" dirty="0" err="1" smtClean="0"/>
              <a:t>Pcensus</a:t>
            </a:r>
            <a:r>
              <a:rPr lang="en-US" dirty="0" smtClean="0"/>
              <a:t>, </a:t>
            </a:r>
            <a:r>
              <a:rPr lang="en-US" dirty="0" err="1" smtClean="0"/>
              <a:t>Prizm</a:t>
            </a:r>
            <a:r>
              <a:rPr lang="en-US" dirty="0" smtClean="0"/>
              <a:t>, </a:t>
            </a:r>
            <a:r>
              <a:rPr lang="en-US" dirty="0" err="1" smtClean="0"/>
              <a:t>Proquest</a:t>
            </a:r>
            <a:endParaRPr lang="en-US" dirty="0" smtClean="0"/>
          </a:p>
          <a:p>
            <a:pPr eaLnBrk="1" hangingPunct="1">
              <a:lnSpc>
                <a:spcPct val="90000"/>
              </a:lnSpc>
              <a:spcBef>
                <a:spcPts val="9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Media Tracking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dirty="0" smtClean="0"/>
              <a:t>Print Measurement Bureau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u="sng" dirty="0" smtClean="0">
                <a:solidFill>
                  <a:srgbClr val="CC0000"/>
                </a:solidFill>
              </a:rPr>
              <a:t>Trade Associations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Trade Journals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Company Websites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dirty="0" smtClean="0"/>
              <a:t>Books, Texts, and so on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58D5CF-749A-4B65-99EE-F1D8E7089173}" type="slidenum">
              <a:rPr lang="en-US" smtClean="0"/>
              <a:pPr/>
              <a:t>16</a:t>
            </a:fld>
            <a:endParaRPr lang="en-US" smtClean="0"/>
          </a:p>
        </p:txBody>
      </p:sp>
      <p:pic>
        <p:nvPicPr>
          <p:cNvPr id="300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59941">
            <a:off x="6172200" y="2895600"/>
            <a:ext cx="2392363" cy="3157538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763000" cy="11430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NAICS: North American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Industry Classification System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981200" y="1600200"/>
            <a:ext cx="6858000" cy="4800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12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NAICS has replaced the old SIC (Standard Industry Code) system.</a:t>
            </a:r>
          </a:p>
          <a:p>
            <a:pPr eaLnBrk="1" hangingPunct="1">
              <a:spcBef>
                <a:spcPts val="12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NAICS gives every type of company in every </a:t>
            </a:r>
            <a:r>
              <a:rPr lang="en-US" u="sng" dirty="0" smtClean="0">
                <a:solidFill>
                  <a:srgbClr val="CC0000"/>
                </a:solidFill>
              </a:rPr>
              <a:t>industry</a:t>
            </a:r>
            <a:r>
              <a:rPr lang="en-US" dirty="0" smtClean="0"/>
              <a:t> a unique code.</a:t>
            </a:r>
          </a:p>
          <a:p>
            <a:pPr eaLnBrk="1" hangingPunct="1">
              <a:spcBef>
                <a:spcPts val="12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6-digit code means more specific identification of companies.</a:t>
            </a:r>
          </a:p>
          <a:p>
            <a:pPr eaLnBrk="1" hangingPunct="1">
              <a:spcBef>
                <a:spcPts val="1200"/>
              </a:spcBef>
            </a:pPr>
            <a:r>
              <a:rPr lang="en-CA" dirty="0" smtClean="0"/>
              <a:t>US, Canada, and Mexico.</a:t>
            </a:r>
            <a:r>
              <a:rPr lang="en-CA" sz="2800" dirty="0" smtClean="0"/>
              <a:t/>
            </a:r>
            <a:br>
              <a:rPr lang="en-CA" sz="2800" dirty="0" smtClean="0"/>
            </a:br>
            <a:endParaRPr lang="en-US" sz="3000" dirty="0" smtClean="0"/>
          </a:p>
        </p:txBody>
      </p:sp>
      <p:sp>
        <p:nvSpPr>
          <p:cNvPr id="194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79FEC3-25AE-451F-81D6-8984AB2794F0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19462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3581400"/>
            <a:ext cx="178911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5" descr="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2681750">
            <a:off x="6248400" y="1066800"/>
            <a:ext cx="38195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1371600"/>
            <a:ext cx="9144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06400" indent="-406400" eaLnBrk="1" fontAlgn="t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altLang="en-US" sz="4000" b="1" dirty="0" smtClean="0">
                <a:cs typeface="Arial" charset="0"/>
              </a:rPr>
              <a:t>Hierarchical Structure</a:t>
            </a:r>
          </a:p>
          <a:p>
            <a:pPr marL="914400" lvl="1" indent="-292100" eaLnBrk="1" fontAlgn="t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b="1" dirty="0" smtClean="0">
                <a:cs typeface="Arial" charset="0"/>
              </a:rPr>
              <a:t>XX		Industry Sector (n=20)</a:t>
            </a:r>
          </a:p>
          <a:p>
            <a:pPr marL="914400" lvl="1" indent="-292100" eaLnBrk="1" fontAlgn="t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b="1" dirty="0" smtClean="0">
                <a:cs typeface="Arial" charset="0"/>
              </a:rPr>
              <a:t>XXX		Industry sub-sector</a:t>
            </a:r>
          </a:p>
          <a:p>
            <a:pPr marL="914400" lvl="1" indent="-292100" eaLnBrk="1" fontAlgn="t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b="1" dirty="0" smtClean="0">
                <a:cs typeface="Arial" charset="0"/>
              </a:rPr>
              <a:t>XXXX	Industry group</a:t>
            </a:r>
          </a:p>
          <a:p>
            <a:pPr marL="914400" lvl="1" indent="-292100" eaLnBrk="1" fontAlgn="t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b="1" dirty="0" smtClean="0">
                <a:cs typeface="Arial" charset="0"/>
              </a:rPr>
              <a:t>XXXXX	Specific type of business</a:t>
            </a:r>
          </a:p>
          <a:p>
            <a:pPr marL="914400" lvl="1" indent="-292100" eaLnBrk="1" fontAlgn="t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altLang="en-US" b="1" dirty="0" smtClean="0">
                <a:cs typeface="Arial" charset="0"/>
              </a:rPr>
              <a:t>XXXXXX   US, CDN, MEX.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1ECCD92-7A48-472A-B7B4-597264F6827A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20486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altLang="en-US" sz="4800" b="1" dirty="0"/>
              <a:t>NAICS</a:t>
            </a:r>
            <a:endParaRPr lang="en-US" sz="4800" b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1371600"/>
            <a:ext cx="9144000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buFontTx/>
              <a:buNone/>
              <a:tabLst>
                <a:tab pos="2176463" algn="l"/>
              </a:tabLst>
            </a:pPr>
            <a:r>
              <a:rPr lang="en-US" altLang="en-US" sz="4000" b="1" dirty="0" smtClean="0">
                <a:cs typeface="Arial" charset="0"/>
              </a:rPr>
              <a:t>Hierarchical Structure</a:t>
            </a:r>
          </a:p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tabLst>
                <a:tab pos="2176463" algn="l"/>
              </a:tabLst>
            </a:pPr>
            <a:r>
              <a:rPr lang="en-US" altLang="en-US" sz="3600" b="1" dirty="0" smtClean="0">
                <a:cs typeface="Arial" charset="0"/>
              </a:rPr>
              <a:t>31	Manufacturing</a:t>
            </a:r>
          </a:p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tabLst>
                <a:tab pos="2176463" algn="l"/>
              </a:tabLst>
            </a:pPr>
            <a:r>
              <a:rPr lang="en-US" altLang="en-US" sz="3600" b="1" dirty="0" smtClean="0">
                <a:cs typeface="Arial" charset="0"/>
              </a:rPr>
              <a:t>312	Beverage and Tobacco 		Product Manufacturing</a:t>
            </a:r>
          </a:p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tabLst>
                <a:tab pos="2176463" algn="l"/>
              </a:tabLst>
            </a:pPr>
            <a:r>
              <a:rPr lang="en-US" altLang="en-US" sz="3600" b="1" dirty="0" smtClean="0">
                <a:cs typeface="Arial" charset="0"/>
              </a:rPr>
              <a:t>3121	Beverage Manufacturing</a:t>
            </a:r>
          </a:p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tabLst>
                <a:tab pos="2176463" algn="l"/>
              </a:tabLst>
            </a:pPr>
            <a:r>
              <a:rPr lang="en-US" altLang="en-US" sz="3600" b="1" dirty="0" smtClean="0">
                <a:cs typeface="Arial" charset="0"/>
              </a:rPr>
              <a:t>31213	Wineries</a:t>
            </a:r>
          </a:p>
          <a:p>
            <a:pPr marL="347663" indent="-347663" eaLnBrk="1" fontAlgn="t" hangingPunct="1">
              <a:lnSpc>
                <a:spcPct val="90000"/>
              </a:lnSpc>
              <a:spcBef>
                <a:spcPct val="50000"/>
              </a:spcBef>
              <a:tabLst>
                <a:tab pos="2176463" algn="l"/>
              </a:tabLst>
            </a:pPr>
            <a:r>
              <a:rPr lang="en-US" altLang="en-US" sz="3600" b="1" dirty="0" smtClean="0">
                <a:cs typeface="Arial" charset="0"/>
              </a:rPr>
              <a:t>31213X	Wineries in US, CDN, MEX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F1ED470-A5AB-4F09-90D3-3AD2ACA3C571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533400" y="228600"/>
            <a:ext cx="86106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altLang="en-US" sz="4800" b="1" dirty="0"/>
              <a:t>NAICS </a:t>
            </a:r>
            <a:r>
              <a:rPr lang="en-US" altLang="en-US" sz="4800" b="1" dirty="0"/>
              <a:t>– Ex: Wine</a:t>
            </a:r>
            <a:endParaRPr lang="en-US" sz="4800" b="1" dirty="0"/>
          </a:p>
        </p:txBody>
      </p:sp>
      <p:pic>
        <p:nvPicPr>
          <p:cNvPr id="21510" name="Picture 5" descr="wine_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775" y="0"/>
            <a:ext cx="23082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467600" cy="1066800"/>
          </a:xfrm>
        </p:spPr>
        <p:txBody>
          <a:bodyPr/>
          <a:lstStyle/>
          <a:p>
            <a:r>
              <a:rPr lang="en-US" sz="4800" b="1" dirty="0" smtClean="0">
                <a:solidFill>
                  <a:srgbClr val="EDE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Reminder: Proposal</a:t>
            </a:r>
            <a:endParaRPr lang="en-CA" sz="4800" b="1" dirty="0" smtClean="0">
              <a:solidFill>
                <a:srgbClr val="EDE4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 bwMode="auto">
          <a:xfrm>
            <a:off x="990600" y="1752600"/>
            <a:ext cx="7315200" cy="3810000"/>
          </a:xfrm>
          <a:solidFill>
            <a:srgbClr val="D8E3FC"/>
          </a:solidFill>
          <a:ln w="76200">
            <a:solidFill>
              <a:srgbClr val="666699"/>
            </a:solidFill>
            <a:miter lim="800000"/>
            <a:headEnd/>
            <a:tailEnd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800"/>
              </a:spcBef>
            </a:pPr>
            <a:r>
              <a:rPr lang="en-US" dirty="0" smtClean="0"/>
              <a:t>The proposal is due next week in the Classroom Lab – counts 5%.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Late proposals will de deducted 10% unless written extension.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Follow the guidelines in the Project handout.</a:t>
            </a:r>
          </a:p>
          <a:p>
            <a:endParaRPr lang="en-US" dirty="0" smtClean="0"/>
          </a:p>
          <a:p>
            <a:pPr lvl="1"/>
            <a:endParaRPr lang="en-CA" dirty="0" smtClean="0"/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058B37-16AB-45B5-8CA1-0869C07A164C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915400" cy="1143000"/>
          </a:xfrm>
        </p:spPr>
        <p:txBody>
          <a:bodyPr/>
          <a:lstStyle/>
          <a:p>
            <a:pPr eaLnBrk="1" hangingPunct="1"/>
            <a:r>
              <a:rPr lang="en-GB" b="1" dirty="0" smtClean="0">
                <a:solidFill>
                  <a:schemeClr val="tx1"/>
                </a:solidFill>
                <a:latin typeface="Arial" charset="0"/>
              </a:rPr>
              <a:t>Government Business Statistics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48768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GB" dirty="0" smtClean="0"/>
              <a:t>Governments gather </a:t>
            </a:r>
            <a:r>
              <a:rPr lang="en-GB" b="1" u="sng" dirty="0" smtClean="0">
                <a:solidFill>
                  <a:srgbClr val="CC0000"/>
                </a:solidFill>
              </a:rPr>
              <a:t>statistics</a:t>
            </a:r>
            <a:r>
              <a:rPr lang="en-GB" dirty="0" smtClean="0"/>
              <a:t> on just about everything - economic, demographic and business/industry.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dirty="0" smtClean="0"/>
              <a:t>Governments use this information to make decisions.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GB" dirty="0" smtClean="0"/>
              <a:t>	</a:t>
            </a:r>
            <a:r>
              <a:rPr lang="en-GB" b="1" i="1" dirty="0" smtClean="0">
                <a:solidFill>
                  <a:srgbClr val="CC0000"/>
                </a:solidFill>
              </a:rPr>
              <a:t>…and so can you!</a:t>
            </a:r>
            <a:endParaRPr lang="en-US" b="1" i="1" dirty="0" smtClean="0">
              <a:solidFill>
                <a:srgbClr val="CC0000"/>
              </a:solidFill>
            </a:endParaRPr>
          </a:p>
        </p:txBody>
      </p:sp>
      <p:sp>
        <p:nvSpPr>
          <p:cNvPr id="2253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CD24D6-1554-4F64-96E0-0C87A041980B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5622925" y="3389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0487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953000"/>
            <a:ext cx="28051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6002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11" name="Right Arrow Callout 10"/>
          <p:cNvSpPr/>
          <p:nvPr/>
        </p:nvSpPr>
        <p:spPr>
          <a:xfrm>
            <a:off x="5410200" y="1219200"/>
            <a:ext cx="3733800" cy="3124200"/>
          </a:xfrm>
          <a:prstGeom prst="rightArrowCallout">
            <a:avLst>
              <a:gd name="adj1" fmla="val 26951"/>
              <a:gd name="adj2" fmla="val 25000"/>
              <a:gd name="adj3" fmla="val 11829"/>
              <a:gd name="adj4" fmla="val 8130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E683EC-3A76-4F4B-B9EE-8FB96ADDD671}" type="slidenum">
              <a:rPr lang="en-US" smtClean="0"/>
              <a:pPr/>
              <a:t>21</a:t>
            </a:fld>
            <a:endParaRPr lang="en-US" smtClean="0"/>
          </a:p>
        </p:txBody>
      </p:sp>
      <p:pic>
        <p:nvPicPr>
          <p:cNvPr id="604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0" y="0"/>
            <a:ext cx="22860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0" y="4572000"/>
            <a:ext cx="2286000" cy="3810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ular Callout 10"/>
          <p:cNvSpPr/>
          <p:nvPr/>
        </p:nvSpPr>
        <p:spPr>
          <a:xfrm>
            <a:off x="2819400" y="2819400"/>
            <a:ext cx="4267200" cy="1981200"/>
          </a:xfrm>
          <a:prstGeom prst="wedgeRectCallout">
            <a:avLst>
              <a:gd name="adj1" fmla="val -69762"/>
              <a:gd name="adj2" fmla="val 40193"/>
            </a:avLst>
          </a:prstGeom>
          <a:solidFill>
            <a:srgbClr val="F9B80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Click on </a:t>
            </a:r>
            <a:r>
              <a:rPr lang="en-US" sz="2800" i="1" dirty="0" smtClean="0">
                <a:solidFill>
                  <a:schemeClr val="tx1"/>
                </a:solidFill>
              </a:rPr>
              <a:t>Economic Stats.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 Scroll down to </a:t>
            </a:r>
            <a:r>
              <a:rPr lang="en-CA" sz="2800" i="1" dirty="0" smtClean="0">
                <a:solidFill>
                  <a:schemeClr val="tx1"/>
                </a:solidFill>
              </a:rPr>
              <a:t>Construction &amp; Housing.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CA" sz="2800" dirty="0" smtClean="0">
                <a:solidFill>
                  <a:schemeClr val="tx1"/>
                </a:solidFill>
              </a:rPr>
              <a:t> Download stats to Excel.</a:t>
            </a:r>
            <a:endParaRPr lang="en-CA" sz="2800" i="1" dirty="0" smtClean="0">
              <a:solidFill>
                <a:schemeClr val="tx1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09600" y="0"/>
            <a:ext cx="8077200" cy="1295401"/>
          </a:xfrm>
        </p:spPr>
        <p:txBody>
          <a:bodyPr/>
          <a:lstStyle/>
          <a:p>
            <a:pPr>
              <a:buNone/>
            </a:pPr>
            <a:r>
              <a:rPr lang="en-US" sz="4800" b="1" dirty="0" smtClean="0"/>
              <a:t>BC Stats Report</a:t>
            </a:r>
            <a:endParaRPr lang="en-CA" sz="4800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228600" y="3200400"/>
            <a:ext cx="3581400" cy="1143000"/>
          </a:xfrm>
        </p:spPr>
        <p:txBody>
          <a:bodyPr/>
          <a:lstStyle/>
          <a:p>
            <a:r>
              <a:rPr lang="en-US" sz="3000" dirty="0" smtClean="0"/>
              <a:t>Download Report on Building Permits.</a:t>
            </a:r>
            <a:endParaRPr lang="en-CA" sz="3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1DBD94-C6FC-4401-98C0-29B97A605B5F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614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54959">
            <a:off x="3979622" y="1104715"/>
            <a:ext cx="3741600" cy="52578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839200" cy="914400"/>
          </a:xfrm>
        </p:spPr>
        <p:txBody>
          <a:bodyPr/>
          <a:lstStyle/>
          <a:p>
            <a:pPr eaLnBrk="1" hangingPunct="1"/>
            <a:r>
              <a:rPr lang="en-GB" b="1" dirty="0" smtClean="0">
                <a:solidFill>
                  <a:schemeClr val="tx1"/>
                </a:solidFill>
                <a:latin typeface="Arial" charset="0"/>
              </a:rPr>
              <a:t>Federal Government Statistics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sz="half" idx="1"/>
          </p:nvPr>
        </p:nvSpPr>
        <p:spPr bwMode="auto">
          <a:xfrm>
            <a:off x="304800" y="2590800"/>
            <a:ext cx="4876800" cy="4038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1775" indent="-231775" eaLnBrk="1" hangingPunct="1">
              <a:lnSpc>
                <a:spcPct val="90000"/>
              </a:lnSpc>
              <a:spcBef>
                <a:spcPts val="18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sz="3000" dirty="0" smtClean="0"/>
              <a:t>Stats Canada is responsible for conducting Canada’s regular Census.</a:t>
            </a:r>
          </a:p>
          <a:p>
            <a:pPr marL="231775" indent="-231775" eaLnBrk="1" hangingPunct="1">
              <a:lnSpc>
                <a:spcPct val="90000"/>
              </a:lnSpc>
              <a:spcBef>
                <a:spcPts val="18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sz="3000" dirty="0" smtClean="0"/>
              <a:t>Provides information on an enormous variety of topics related to both people and businesses.</a:t>
            </a:r>
            <a:endParaRPr lang="en-US" sz="3000" dirty="0" smtClean="0"/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AF4A75-22AE-4115-B6CE-B8B8424025E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152400" y="1295400"/>
            <a:ext cx="8991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000" dirty="0" smtClean="0"/>
              <a:t>Most common </a:t>
            </a:r>
            <a:r>
              <a:rPr lang="en-GB" sz="3000" dirty="0"/>
              <a:t>federal government sources of information are </a:t>
            </a:r>
            <a:r>
              <a:rPr lang="en-GB" sz="3000" b="1" u="sng" dirty="0">
                <a:solidFill>
                  <a:srgbClr val="CC0000"/>
                </a:solidFill>
              </a:rPr>
              <a:t>Stats Canada</a:t>
            </a:r>
            <a:r>
              <a:rPr lang="en-GB" sz="3000" b="1" dirty="0">
                <a:solidFill>
                  <a:srgbClr val="CC0000"/>
                </a:solidFill>
              </a:rPr>
              <a:t> &amp; </a:t>
            </a:r>
            <a:r>
              <a:rPr lang="en-GB" sz="3000" b="1" u="sng" dirty="0" smtClean="0">
                <a:solidFill>
                  <a:srgbClr val="CC0000"/>
                </a:solidFill>
              </a:rPr>
              <a:t>Industry Canada</a:t>
            </a:r>
            <a:endParaRPr lang="en-US" sz="3000" b="1" u="sng" dirty="0">
              <a:solidFill>
                <a:srgbClr val="CC0000"/>
              </a:solidFill>
            </a:endParaRPr>
          </a:p>
        </p:txBody>
      </p:sp>
      <p:pic>
        <p:nvPicPr>
          <p:cNvPr id="495631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200400"/>
            <a:ext cx="2133600" cy="21336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b="1" dirty="0" smtClean="0"/>
              <a:t>Canada Census</a:t>
            </a:r>
            <a:br>
              <a:rPr lang="en-US" b="1" dirty="0" smtClean="0"/>
            </a:br>
            <a:endParaRPr lang="en-CA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sz="half" idx="1"/>
          </p:nvPr>
        </p:nvSpPr>
        <p:spPr bwMode="auto">
          <a:xfrm>
            <a:off x="304800" y="2362200"/>
            <a:ext cx="4191000" cy="3763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Income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Age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Education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Marital status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Family</a:t>
            </a:r>
          </a:p>
          <a:p>
            <a:pPr marL="914400" lvl="1" indent="-457200" eaLnBrk="1" hangingPunct="1">
              <a:lnSpc>
                <a:spcPct val="90000"/>
              </a:lnSpc>
              <a:buNone/>
            </a:pPr>
            <a:endParaRPr lang="en-GB" sz="3200" dirty="0" smtClean="0"/>
          </a:p>
          <a:p>
            <a:pPr eaLnBrk="1" hangingPunct="1"/>
            <a:endParaRPr lang="en-GB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191000" y="2438400"/>
            <a:ext cx="4953000" cy="3687763"/>
          </a:xfrm>
        </p:spPr>
        <p:txBody>
          <a:bodyPr/>
          <a:lstStyle/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Occupation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Dwelling (size, value)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Religion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GB" sz="3200" dirty="0" smtClean="0"/>
              <a:t>Ethnicity</a:t>
            </a:r>
          </a:p>
          <a:p>
            <a:pPr marL="914400" lvl="1" indent="-457200" eaLnBrk="1" hangingPunct="1">
              <a:lnSpc>
                <a:spcPct val="90000"/>
              </a:lnSpc>
            </a:pPr>
            <a:endParaRPr lang="en-GB" sz="3200" dirty="0" smtClean="0"/>
          </a:p>
          <a:p>
            <a:endParaRPr lang="en-CA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 dirty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0AF19A-9BB0-4BBE-BC23-A634F9BAB19B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25604" name="Rectangle 2"/>
          <p:cNvSpPr>
            <a:spLocks noChangeArrowheads="1"/>
          </p:cNvSpPr>
          <p:nvPr/>
        </p:nvSpPr>
        <p:spPr bwMode="auto">
          <a:xfrm>
            <a:off x="609600" y="12192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4400" b="1" dirty="0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5105400"/>
            <a:ext cx="5334000" cy="16002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83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4B4B71"/>
              </a:buClr>
              <a:buSzTx/>
              <a:tabLst/>
              <a:defRPr/>
            </a:pPr>
            <a:r>
              <a:rPr kumimoji="0" lang="en-GB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Best place to find demographics for specific </a:t>
            </a:r>
            <a:r>
              <a:rPr kumimoji="0" lang="en-GB" sz="3600" b="1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geographic locations:</a:t>
            </a:r>
            <a:endParaRPr kumimoji="0" lang="en-GB" sz="2800" b="1" i="0" u="sng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57200" y="1371600"/>
            <a:ext cx="8229600" cy="4754563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spcBef>
                <a:spcPts val="2400"/>
              </a:spcBef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GB" b="1" u="sng" dirty="0" smtClean="0">
                <a:solidFill>
                  <a:srgbClr val="CC0000"/>
                </a:solidFill>
              </a:rPr>
              <a:t>Spending patterns</a:t>
            </a:r>
            <a:r>
              <a:rPr lang="en-GB" b="1" dirty="0" smtClean="0">
                <a:solidFill>
                  <a:srgbClr val="CC0000"/>
                </a:solidFill>
              </a:rPr>
              <a:t>,</a:t>
            </a:r>
            <a:r>
              <a:rPr lang="en-GB" dirty="0" smtClean="0"/>
              <a:t> detailed information on industries, articles on social trends.</a:t>
            </a:r>
          </a:p>
          <a:p>
            <a:pPr eaLnBrk="1" hangingPunct="1">
              <a:lnSpc>
                <a:spcPct val="95000"/>
              </a:lnSpc>
              <a:spcBef>
                <a:spcPts val="2400"/>
              </a:spcBef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GB" dirty="0" smtClean="0"/>
              <a:t>Access to </a:t>
            </a:r>
            <a:r>
              <a:rPr lang="en-GB" b="1" i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full-text</a:t>
            </a:r>
            <a:r>
              <a:rPr lang="en-GB" dirty="0" smtClean="0"/>
              <a:t> Stats Can titles: </a:t>
            </a:r>
          </a:p>
          <a:p>
            <a:pPr lvl="1" eaLnBrk="1" hangingPunct="1">
              <a:lnSpc>
                <a:spcPct val="95000"/>
              </a:lnSpc>
              <a:spcBef>
                <a:spcPts val="1200"/>
              </a:spcBef>
              <a:buClr>
                <a:srgbClr val="E0A401"/>
              </a:buClr>
              <a:buFont typeface="Wingdings" pitchFamily="2" charset="2"/>
              <a:buChar char="§"/>
              <a:defRPr/>
            </a:pPr>
            <a:r>
              <a:rPr lang="en-GB" i="1" dirty="0" smtClean="0"/>
              <a:t>Retail Trade, </a:t>
            </a:r>
          </a:p>
          <a:p>
            <a:pPr lvl="1" eaLnBrk="1" hangingPunct="1">
              <a:lnSpc>
                <a:spcPct val="95000"/>
              </a:lnSpc>
              <a:spcBef>
                <a:spcPts val="1200"/>
              </a:spcBef>
              <a:buClr>
                <a:srgbClr val="E0A401"/>
              </a:buClr>
              <a:buFont typeface="Wingdings" pitchFamily="2" charset="2"/>
              <a:buChar char="§"/>
              <a:defRPr/>
            </a:pPr>
            <a:r>
              <a:rPr lang="en-GB" i="1" dirty="0" smtClean="0"/>
              <a:t>Canadian Social Trends</a:t>
            </a:r>
          </a:p>
          <a:p>
            <a:pPr lvl="1" eaLnBrk="1" hangingPunct="1">
              <a:lnSpc>
                <a:spcPct val="95000"/>
              </a:lnSpc>
              <a:spcBef>
                <a:spcPts val="1200"/>
              </a:spcBef>
              <a:buClr>
                <a:srgbClr val="E0A401"/>
              </a:buClr>
              <a:buFont typeface="Wingdings" pitchFamily="2" charset="2"/>
              <a:buChar char="§"/>
              <a:defRPr/>
            </a:pPr>
            <a:r>
              <a:rPr lang="en-GB" i="1" dirty="0" smtClean="0"/>
              <a:t>Canadian Economic Observer</a:t>
            </a:r>
            <a:endParaRPr lang="en-GB" dirty="0" smtClean="0"/>
          </a:p>
          <a:p>
            <a:pPr lvl="1" eaLnBrk="1" hangingPunct="1">
              <a:lnSpc>
                <a:spcPct val="95000"/>
              </a:lnSpc>
              <a:spcBef>
                <a:spcPts val="1200"/>
              </a:spcBef>
              <a:buClr>
                <a:srgbClr val="E0A401"/>
              </a:buClr>
              <a:buFont typeface="Wingdings" pitchFamily="2" charset="2"/>
              <a:buChar char="§"/>
              <a:defRPr/>
            </a:pPr>
            <a:r>
              <a:rPr lang="en-GB" i="1" dirty="0" smtClean="0"/>
              <a:t>Spending Patterns in Canada</a:t>
            </a:r>
            <a:endParaRPr lang="en-GB" dirty="0" smtClean="0"/>
          </a:p>
          <a:p>
            <a:pPr lvl="1" eaLnBrk="1" hangingPunct="1">
              <a:lnSpc>
                <a:spcPct val="95000"/>
              </a:lnSpc>
              <a:spcBef>
                <a:spcPts val="1200"/>
              </a:spcBef>
              <a:buClr>
                <a:srgbClr val="E0A401"/>
              </a:buClr>
              <a:buFont typeface="Wingdings" pitchFamily="2" charset="2"/>
              <a:buChar char="§"/>
              <a:defRPr/>
            </a:pPr>
            <a:r>
              <a:rPr lang="en-GB" i="1" dirty="0" smtClean="0"/>
              <a:t>Food Consumption in Canada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EFC1EB-F56D-47CA-905F-B16327F81FF7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304800" y="228600"/>
            <a:ext cx="88392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4000" b="1"/>
              <a:t>Stats Canada Online Publications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19200"/>
            <a:ext cx="2449512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73E301-AF04-4AB2-87AC-37C70CDD1B2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2400"/>
            <a:ext cx="8839200" cy="914400"/>
          </a:xfrm>
        </p:spPr>
        <p:txBody>
          <a:bodyPr/>
          <a:lstStyle/>
          <a:p>
            <a:pPr eaLnBrk="1" hangingPunct="1"/>
            <a:r>
              <a:rPr lang="en-GB" sz="4800" b="1" dirty="0" smtClean="0">
                <a:solidFill>
                  <a:schemeClr val="tx1"/>
                </a:solidFill>
                <a:latin typeface="Arial" charset="0"/>
              </a:rPr>
              <a:t>Industry Canada</a:t>
            </a:r>
          </a:p>
        </p:txBody>
      </p:sp>
      <p:sp>
        <p:nvSpPr>
          <p:cNvPr id="151558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0" y="1524000"/>
            <a:ext cx="5029200" cy="4800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3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GB" dirty="0" smtClean="0"/>
              <a:t>Industry Canada’s portal to business information.</a:t>
            </a:r>
          </a:p>
          <a:p>
            <a:pPr eaLnBrk="1" hangingPunct="1">
              <a:spcBef>
                <a:spcPct val="3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GB" dirty="0" smtClean="0"/>
              <a:t>Data on industry, trade, market, directory and consumer information.</a:t>
            </a:r>
          </a:p>
        </p:txBody>
      </p:sp>
      <p:sp>
        <p:nvSpPr>
          <p:cNvPr id="27655" name="Oval 6"/>
          <p:cNvSpPr>
            <a:spLocks noChangeArrowheads="1"/>
          </p:cNvSpPr>
          <p:nvPr/>
        </p:nvSpPr>
        <p:spPr bwMode="auto">
          <a:xfrm>
            <a:off x="5257800" y="5486400"/>
            <a:ext cx="2057400" cy="381000"/>
          </a:xfrm>
          <a:prstGeom prst="ellips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27656" name="Picture 10" descr="ic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5029200"/>
            <a:ext cx="21336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>
          <a:xfrm>
            <a:off x="7696200" y="1371600"/>
            <a:ext cx="1447800" cy="838200"/>
          </a:xfrm>
          <a:prstGeom prst="wedgeRectCallout">
            <a:avLst>
              <a:gd name="adj1" fmla="val -80794"/>
              <a:gd name="adj2" fmla="val -38176"/>
            </a:avLst>
          </a:prstGeom>
          <a:solidFill>
            <a:srgbClr val="FFFF99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NAICS code</a:t>
            </a:r>
            <a:endParaRPr lang="en-CA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1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/>
          <a:lstStyle/>
          <a:p>
            <a:pPr algn="l" eaLnBrk="1" hangingPunct="1">
              <a:lnSpc>
                <a:spcPct val="85000"/>
              </a:lnSpc>
            </a:pPr>
            <a:r>
              <a:rPr lang="en-CA" sz="4000" b="1" dirty="0" smtClean="0">
                <a:solidFill>
                  <a:schemeClr val="tx1"/>
                </a:solidFill>
                <a:latin typeface="Arial" charset="0"/>
              </a:rPr>
              <a:t>Other Market Research Databases (BCIT Library access)</a:t>
            </a:r>
            <a:endParaRPr lang="en-US" sz="40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3588" name="Rectangle 4"/>
          <p:cNvSpPr>
            <a:spLocks noGrp="1" noChangeArrowheads="1"/>
          </p:cNvSpPr>
          <p:nvPr>
            <p:ph sz="half" idx="1"/>
          </p:nvPr>
        </p:nvSpPr>
        <p:spPr bwMode="auto">
          <a:xfrm>
            <a:off x="228600" y="1524000"/>
            <a:ext cx="89154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5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sz="3200" b="1" dirty="0" smtClean="0"/>
              <a:t>GMID – </a:t>
            </a:r>
            <a:r>
              <a:rPr lang="en-CA" sz="3200" b="1" dirty="0" err="1" smtClean="0"/>
              <a:t>Euromonitor</a:t>
            </a:r>
            <a:r>
              <a:rPr lang="en-CA" sz="3200" b="1" dirty="0" smtClean="0"/>
              <a:t> </a:t>
            </a:r>
          </a:p>
          <a:p>
            <a:pPr lvl="1" eaLnBrk="1" hangingPunct="1"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CA" sz="2800" dirty="0" smtClean="0"/>
              <a:t>Country level information: forecasts, market shares, competitive landscape, key players, etc.</a:t>
            </a:r>
          </a:p>
          <a:p>
            <a:pPr eaLnBrk="1" hangingPunct="1">
              <a:spcBef>
                <a:spcPct val="25000"/>
              </a:spcBef>
              <a:buClr>
                <a:srgbClr val="E0A401"/>
              </a:buClr>
            </a:pPr>
            <a:endParaRPr lang="en-CA" sz="3200" b="1" dirty="0" smtClean="0"/>
          </a:p>
          <a:p>
            <a:pPr lvl="1" eaLnBrk="1" hangingPunct="1"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endParaRPr lang="en-CA" sz="1000" dirty="0" smtClean="0"/>
          </a:p>
        </p:txBody>
      </p:sp>
      <p:sp>
        <p:nvSpPr>
          <p:cNvPr id="317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1411C1-83BC-418D-B572-5EEC36166607}" type="slidenum">
              <a:rPr lang="en-US" smtClean="0"/>
              <a:pPr/>
              <a:t>27</a:t>
            </a:fld>
            <a:endParaRPr lang="en-US" smtClean="0"/>
          </a:p>
        </p:txBody>
      </p:sp>
      <p:pic>
        <p:nvPicPr>
          <p:cNvPr id="323592" name="Picture 8" descr="euromonit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505200"/>
            <a:ext cx="50867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3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3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/>
          <a:lstStyle/>
          <a:p>
            <a:pPr algn="l" eaLnBrk="1" hangingPunct="1">
              <a:lnSpc>
                <a:spcPct val="85000"/>
              </a:lnSpc>
            </a:pPr>
            <a:r>
              <a:rPr lang="en-CA" sz="4800" b="1" dirty="0" smtClean="0">
                <a:solidFill>
                  <a:schemeClr val="tx1"/>
                </a:solidFill>
                <a:latin typeface="Arial" charset="0"/>
              </a:rPr>
              <a:t>New to BCIT Library</a:t>
            </a:r>
            <a:endParaRPr lang="en-US" sz="48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3797" name="Rectangle 4"/>
          <p:cNvSpPr>
            <a:spLocks noGrp="1" noChangeArrowheads="1"/>
          </p:cNvSpPr>
          <p:nvPr>
            <p:ph sz="half" idx="1"/>
          </p:nvPr>
        </p:nvSpPr>
        <p:spPr bwMode="auto">
          <a:xfrm>
            <a:off x="381000" y="1447800"/>
            <a:ext cx="6248400" cy="495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b="1" dirty="0" smtClean="0">
                <a:solidFill>
                  <a:srgbClr val="000000"/>
                </a:solidFill>
                <a:cs typeface="Arial" charset="0"/>
              </a:rPr>
              <a:t>Dun &amp; Bradstreet: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sales &amp; marketing databases, industry and company database. Also fee-based consulting service.</a:t>
            </a:r>
          </a:p>
          <a:p>
            <a:pPr eaLnBrk="1" hangingPunct="1">
              <a:spcBef>
                <a:spcPct val="50000"/>
              </a:spcBef>
            </a:pPr>
            <a:r>
              <a:rPr lang="en-CA" sz="3200" b="1" dirty="0" smtClean="0"/>
              <a:t>Hoover’s:</a:t>
            </a:r>
            <a:r>
              <a:rPr lang="en-CA" dirty="0" smtClean="0"/>
              <a:t> Forecasts, market shares, CRM, competitive landscape, statistics, distribution channels, regulations.</a:t>
            </a:r>
          </a:p>
          <a:p>
            <a:pPr eaLnBrk="1" hangingPunct="1"/>
            <a:endParaRPr lang="en-US" sz="2400" dirty="0" smtClean="0"/>
          </a:p>
        </p:txBody>
      </p:sp>
      <p:sp>
        <p:nvSpPr>
          <p:cNvPr id="337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EC2D02-61D6-450B-B214-614EE0CD741B}" type="slidenum">
              <a:rPr lang="en-US" smtClean="0"/>
              <a:pPr/>
              <a:t>28</a:t>
            </a:fld>
            <a:endParaRPr lang="en-US" smtClean="0"/>
          </a:p>
        </p:txBody>
      </p:sp>
      <p:pic>
        <p:nvPicPr>
          <p:cNvPr id="33798" name="Picture 6" descr="dnb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1447800"/>
            <a:ext cx="2362200" cy="14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pic>
        <p:nvPicPr>
          <p:cNvPr id="10" name="Picture 6" descr="hoove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4114800"/>
            <a:ext cx="2190750" cy="1299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0" y="1371600"/>
            <a:ext cx="9144000" cy="4906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CA" sz="3600" dirty="0" smtClean="0"/>
              <a:t>Full articles or abstracts</a:t>
            </a:r>
          </a:p>
          <a:p>
            <a:pPr eaLnBrk="1" hangingPunct="1"/>
            <a:r>
              <a:rPr lang="en-CA" sz="3600" dirty="0" smtClean="0"/>
              <a:t>Reports/articles on business/industry</a:t>
            </a:r>
          </a:p>
          <a:p>
            <a:pPr marL="914400" lvl="1" indent="-457200" eaLnBrk="1" hangingPunct="1">
              <a:spcBef>
                <a:spcPts val="600"/>
              </a:spcBef>
              <a:buClr>
                <a:srgbClr val="FFC000"/>
              </a:buClr>
            </a:pPr>
            <a:r>
              <a:rPr lang="en-CA" sz="3200" dirty="0" smtClean="0"/>
              <a:t>Business Source Premier. </a:t>
            </a:r>
          </a:p>
          <a:p>
            <a:pPr marL="914400" lvl="1" indent="-457200" eaLnBrk="1" hangingPunct="1">
              <a:spcBef>
                <a:spcPts val="600"/>
              </a:spcBef>
              <a:buClr>
                <a:srgbClr val="FFC000"/>
              </a:buClr>
            </a:pPr>
            <a:r>
              <a:rPr lang="en-CA" sz="3200" dirty="0" err="1" smtClean="0"/>
              <a:t>Datamonitor</a:t>
            </a:r>
            <a:r>
              <a:rPr lang="en-CA" sz="3200" dirty="0" smtClean="0"/>
              <a:t> via Business Source Premier</a:t>
            </a:r>
          </a:p>
          <a:p>
            <a:pPr marL="914400" lvl="1" indent="-457200" eaLnBrk="1" hangingPunct="1">
              <a:spcBef>
                <a:spcPts val="600"/>
              </a:spcBef>
              <a:buClr>
                <a:srgbClr val="FFC000"/>
              </a:buClr>
            </a:pPr>
            <a:r>
              <a:rPr lang="en-CA" sz="3200" dirty="0" smtClean="0"/>
              <a:t>ABI Inform / Canadian Newsstand. </a:t>
            </a:r>
          </a:p>
          <a:p>
            <a:pPr marL="914400" lvl="1" indent="-457200" eaLnBrk="1" hangingPunct="1">
              <a:spcBef>
                <a:spcPct val="50000"/>
              </a:spcBef>
              <a:buClr>
                <a:srgbClr val="FFC000"/>
              </a:buClr>
            </a:pPr>
            <a:endParaRPr lang="en-CA" sz="3200" dirty="0" smtClean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7A9799-F8D3-4B92-99A3-19FCFF1B62ED}" type="slidenum">
              <a:rPr lang="en-US" smtClean="0"/>
              <a:pPr/>
              <a:t>29</a:t>
            </a:fld>
            <a:endParaRPr lang="en-US" smtClean="0"/>
          </a:p>
        </p:txBody>
      </p:sp>
      <p:pic>
        <p:nvPicPr>
          <p:cNvPr id="376836" name="Picture 4" descr="Proquest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724400"/>
            <a:ext cx="3200400" cy="701675"/>
          </a:xfrm>
          <a:prstGeom prst="rect">
            <a:avLst/>
          </a:prstGeom>
          <a:noFill/>
          <a:ln w="9525">
            <a:solidFill>
              <a:srgbClr val="000074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29702" name="Picture 5" descr="EBSCO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4648200"/>
            <a:ext cx="1752600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304800" y="152400"/>
            <a:ext cx="883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CA" sz="4400" b="1" dirty="0" smtClean="0"/>
              <a:t>Article Databases (BCIT Library)</a:t>
            </a:r>
            <a:endParaRPr lang="en-GB" sz="4400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81000" y="2362200"/>
            <a:ext cx="8534400" cy="1143000"/>
          </a:xfrm>
          <a:prstGeom prst="rightArrow">
            <a:avLst>
              <a:gd name="adj1" fmla="val 50000"/>
              <a:gd name="adj2" fmla="val 3222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7" descr="datamonito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399" y="5715000"/>
            <a:ext cx="5151271" cy="60960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839200" cy="1066800"/>
          </a:xfrm>
        </p:spPr>
        <p:txBody>
          <a:bodyPr/>
          <a:lstStyle/>
          <a:p>
            <a:r>
              <a:rPr lang="en-US" sz="4800" b="1" dirty="0" smtClean="0">
                <a:solidFill>
                  <a:srgbClr val="EDE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Proposal: Types of Research</a:t>
            </a:r>
            <a:endParaRPr lang="en-CA" sz="4800" b="1" dirty="0" smtClean="0">
              <a:solidFill>
                <a:srgbClr val="EDE4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 bwMode="auto">
          <a:xfrm>
            <a:off x="304800" y="1295400"/>
            <a:ext cx="8534400" cy="5105400"/>
          </a:xfrm>
          <a:solidFill>
            <a:srgbClr val="E7EEFD"/>
          </a:solidFill>
          <a:ln w="76200">
            <a:solidFill>
              <a:srgbClr val="666699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3F3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Research</a:t>
            </a:r>
          </a:p>
          <a:p>
            <a:pPr marL="911225" lvl="1">
              <a:lnSpc>
                <a:spcPct val="95000"/>
              </a:lnSpc>
              <a:spcBef>
                <a:spcPts val="600"/>
              </a:spcBef>
              <a:buClr>
                <a:srgbClr val="4B4B71"/>
              </a:buClr>
            </a:pPr>
            <a:r>
              <a:rPr lang="en-US" sz="3000" dirty="0" smtClean="0"/>
              <a:t>Objective, Sub-Objectives, Methodology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3F3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Qualitative Research</a:t>
            </a:r>
          </a:p>
          <a:p>
            <a:pPr marL="1200150" lvl="1">
              <a:lnSpc>
                <a:spcPct val="95000"/>
              </a:lnSpc>
              <a:spcBef>
                <a:spcPts val="600"/>
              </a:spcBef>
              <a:buNone/>
            </a:pPr>
            <a:r>
              <a:rPr lang="en-US" sz="3000" b="1" dirty="0" smtClean="0"/>
              <a:t>2.1 In-Depth Interviews</a:t>
            </a:r>
          </a:p>
          <a:p>
            <a:pPr marL="1889125" lvl="2" indent="-288925">
              <a:lnSpc>
                <a:spcPct val="95000"/>
              </a:lnSpc>
              <a:spcBef>
                <a:spcPts val="6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Objective, Sub-Objectives, Methodology</a:t>
            </a:r>
          </a:p>
          <a:p>
            <a:pPr marL="1200150" lvl="1">
              <a:lnSpc>
                <a:spcPct val="95000"/>
              </a:lnSpc>
              <a:spcBef>
                <a:spcPts val="600"/>
              </a:spcBef>
              <a:buNone/>
            </a:pPr>
            <a:r>
              <a:rPr lang="en-US" sz="3000" b="1" dirty="0" smtClean="0"/>
              <a:t>2.2 Focus Group</a:t>
            </a:r>
          </a:p>
          <a:p>
            <a:pPr marL="1889125" lvl="2" indent="-288925">
              <a:lnSpc>
                <a:spcPct val="95000"/>
              </a:lnSpc>
              <a:spcBef>
                <a:spcPts val="6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dirty="0" smtClean="0"/>
              <a:t>Objective, Sub-Objectives, Methodology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3F3F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Qualitative Research</a:t>
            </a:r>
          </a:p>
          <a:p>
            <a:pPr marL="911225" lvl="1">
              <a:lnSpc>
                <a:spcPct val="95000"/>
              </a:lnSpc>
              <a:spcBef>
                <a:spcPts val="600"/>
              </a:spcBef>
              <a:buClr>
                <a:srgbClr val="4B4B71"/>
              </a:buClr>
            </a:pPr>
            <a:r>
              <a:rPr lang="en-US" sz="3000" dirty="0" smtClean="0"/>
              <a:t>Objective, Sub-Objectives, Methodology</a:t>
            </a:r>
          </a:p>
          <a:p>
            <a:pPr lvl="1"/>
            <a:endParaRPr lang="en-CA" dirty="0" smtClean="0"/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81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fld id="{F6058B37-16AB-45B5-8CA1-0869C07A164C}" type="slidenum">
              <a:rPr lang="en-US" smtClean="0"/>
              <a:pPr>
                <a:lnSpc>
                  <a:spcPct val="90000"/>
                </a:lnSpc>
              </a:pPr>
              <a:t>3</a:t>
            </a:fld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172200" y="2438400"/>
            <a:ext cx="2743200" cy="1143000"/>
          </a:xfrm>
          <a:prstGeom prst="wedgeRectCallout">
            <a:avLst>
              <a:gd name="adj1" fmla="val -89688"/>
              <a:gd name="adj2" fmla="val -22347"/>
            </a:avLst>
          </a:prstGeom>
          <a:solidFill>
            <a:srgbClr val="F9B80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more than one study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 separately</a:t>
            </a:r>
            <a:endParaRPr lang="en-CA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6408" r="29060" b="35161"/>
          <a:stretch>
            <a:fillRect/>
          </a:stretch>
        </p:blipFill>
        <p:spPr bwMode="auto">
          <a:xfrm>
            <a:off x="152400" y="1371600"/>
            <a:ext cx="8686800" cy="4741863"/>
          </a:xfrm>
          <a:noFill/>
          <a:ln>
            <a:miter lim="800000"/>
            <a:headEnd/>
            <a:tailEnd/>
          </a:ln>
        </p:spPr>
      </p:pic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2D4094-2EAB-4AF1-A130-FBBBC6A1A014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533400" y="0"/>
            <a:ext cx="8839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GB" sz="4400" b="1" dirty="0" smtClean="0"/>
              <a:t>Business Source Premier</a:t>
            </a:r>
            <a:endParaRPr lang="en-GB" sz="4400" b="1" dirty="0"/>
          </a:p>
        </p:txBody>
      </p:sp>
      <p:sp>
        <p:nvSpPr>
          <p:cNvPr id="30727" name="Oval 5"/>
          <p:cNvSpPr>
            <a:spLocks noChangeArrowheads="1"/>
          </p:cNvSpPr>
          <p:nvPr/>
        </p:nvSpPr>
        <p:spPr bwMode="auto">
          <a:xfrm>
            <a:off x="533400" y="2286000"/>
            <a:ext cx="2514600" cy="990600"/>
          </a:xfrm>
          <a:prstGeom prst="ellips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US" sz="4800" b="1" dirty="0" smtClean="0"/>
              <a:t>Gartner Reports</a:t>
            </a:r>
            <a:endParaRPr lang="en-CA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sz="3000" dirty="0" smtClean="0"/>
              <a:t>Research, analysis and interpretation of  the business of IT.</a:t>
            </a:r>
          </a:p>
          <a:p>
            <a:r>
              <a:rPr lang="en-US" sz="3000" dirty="0" smtClean="0"/>
              <a:t>60,000+ clients</a:t>
            </a:r>
          </a:p>
          <a:p>
            <a:r>
              <a:rPr lang="en-US" sz="3000" dirty="0" smtClean="0"/>
              <a:t>4,000 associates, including 1,200 research analysts and consultants in 80 countries.</a:t>
            </a:r>
          </a:p>
          <a:p>
            <a:r>
              <a:rPr lang="en-US" sz="3000" dirty="0" smtClean="0"/>
              <a:t>Offers Data Reports and consulting services.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1E020-6253-428A-871C-A8F3E359AAE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 descr="gartner1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6019800"/>
            <a:ext cx="2590800" cy="658813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0" name="Rectangular Callout 9"/>
          <p:cNvSpPr/>
          <p:nvPr/>
        </p:nvSpPr>
        <p:spPr>
          <a:xfrm>
            <a:off x="6019800" y="228600"/>
            <a:ext cx="2209800" cy="1524000"/>
          </a:xfrm>
          <a:prstGeom prst="wedgeRectCallout">
            <a:avLst>
              <a:gd name="adj1" fmla="val -48022"/>
              <a:gd name="adj2" fmla="val -48478"/>
            </a:avLst>
          </a:prstGeom>
          <a:solidFill>
            <a:srgbClr val="F9B801"/>
          </a:solidFill>
          <a:ln>
            <a:noFill/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ct val="25000"/>
              </a:spcBef>
              <a:buClr>
                <a:srgbClr val="E0A401"/>
              </a:buClr>
            </a:pPr>
            <a:r>
              <a:rPr lang="en-CA" sz="3200" b="1" dirty="0" smtClean="0"/>
              <a:t>Sign-in through </a:t>
            </a:r>
            <a:r>
              <a:rPr lang="en-CA" sz="3200" b="1" dirty="0" err="1" smtClean="0"/>
              <a:t>my.bcit.ca</a:t>
            </a:r>
            <a:r>
              <a:rPr lang="en-CA" sz="3200" b="1" dirty="0" smtClean="0"/>
              <a:t> 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7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770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" dur="7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" dur="7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Gartner’s Reports</a:t>
            </a:r>
            <a:endParaRPr lang="en-CA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949AC5-8173-4626-8B93-4F460220355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599"/>
            <a:ext cx="8534400" cy="463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3657600" y="2590800"/>
            <a:ext cx="2286000" cy="381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2362200" y="3886200"/>
            <a:ext cx="228600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ular Callout 9"/>
          <p:cNvSpPr/>
          <p:nvPr/>
        </p:nvSpPr>
        <p:spPr>
          <a:xfrm>
            <a:off x="5715000" y="3429000"/>
            <a:ext cx="2590800" cy="685800"/>
          </a:xfrm>
          <a:prstGeom prst="wedgeRectCallout">
            <a:avLst>
              <a:gd name="adj1" fmla="val -85615"/>
              <a:gd name="adj2" fmla="val -123797"/>
            </a:avLst>
          </a:prstGeom>
          <a:solidFill>
            <a:srgbClr val="F9B80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5000"/>
              </a:spcBef>
              <a:buClr>
                <a:srgbClr val="E0A401"/>
              </a:buClr>
            </a:pPr>
            <a:r>
              <a:rPr lang="en-CA" sz="2800" b="1" dirty="0" smtClean="0">
                <a:solidFill>
                  <a:schemeClr val="tx1"/>
                </a:solidFill>
              </a:rPr>
              <a:t>Search for EA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5029200" y="4800600"/>
            <a:ext cx="2667000" cy="533400"/>
          </a:xfrm>
          <a:prstGeom prst="wedgeRectCallout">
            <a:avLst>
              <a:gd name="adj1" fmla="val -78722"/>
              <a:gd name="adj2" fmla="val -174009"/>
            </a:avLst>
          </a:prstGeom>
          <a:solidFill>
            <a:srgbClr val="F9B80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5000"/>
              </a:spcBef>
              <a:buClr>
                <a:srgbClr val="E0A401"/>
              </a:buClr>
            </a:pPr>
            <a:r>
              <a:rPr lang="en-CA" sz="2800" b="1" dirty="0" smtClean="0">
                <a:solidFill>
                  <a:schemeClr val="tx1"/>
                </a:solidFill>
              </a:rPr>
              <a:t>Lots of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b="1" dirty="0" smtClean="0"/>
              <a:t>Gartner’s Magic Quadrant</a:t>
            </a:r>
            <a:endParaRPr lang="en-CA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1E020-6253-428A-871C-A8F3E359AAE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190555"/>
            <a:ext cx="5257800" cy="550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2590800"/>
            <a:ext cx="35052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100" dirty="0"/>
              <a:t>Magic Quadrant for Marketing Resource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610600" cy="1143000"/>
          </a:xfrm>
        </p:spPr>
        <p:txBody>
          <a:bodyPr/>
          <a:lstStyle/>
          <a:p>
            <a:pPr algn="l" eaLnBrk="1" hangingPunct="1">
              <a:lnSpc>
                <a:spcPct val="85000"/>
              </a:lnSpc>
            </a:pPr>
            <a:r>
              <a:rPr lang="en-CA" sz="4000" b="1" dirty="0" smtClean="0">
                <a:solidFill>
                  <a:schemeClr val="tx1"/>
                </a:solidFill>
                <a:latin typeface="Arial" charset="0"/>
              </a:rPr>
              <a:t>Other Industry-Related Market Research Databases </a:t>
            </a:r>
            <a:r>
              <a:rPr lang="en-CA" sz="40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(fee-based)</a:t>
            </a:r>
            <a:endParaRPr lang="en-US" sz="4000" b="1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2773" name="Rectangle 4"/>
          <p:cNvSpPr>
            <a:spLocks noGrp="1" noChangeArrowheads="1"/>
          </p:cNvSpPr>
          <p:nvPr>
            <p:ph sz="half" idx="1"/>
          </p:nvPr>
        </p:nvSpPr>
        <p:spPr bwMode="auto">
          <a:xfrm>
            <a:off x="381000" y="1447800"/>
            <a:ext cx="6781800" cy="495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sz="3200" b="1" dirty="0" smtClean="0"/>
              <a:t>Bloomberg:</a:t>
            </a:r>
            <a:r>
              <a:rPr lang="en-CA" b="1" dirty="0" smtClean="0"/>
              <a:t> </a:t>
            </a:r>
            <a:r>
              <a:rPr lang="en-CA" dirty="0" smtClean="0"/>
              <a:t>news and data about publicly traded companies.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sz="3200" b="1" dirty="0" smtClean="0"/>
              <a:t>Conference Board of Canada:</a:t>
            </a:r>
            <a:r>
              <a:rPr lang="en-CA" b="1" dirty="0" smtClean="0"/>
              <a:t> </a:t>
            </a:r>
            <a:r>
              <a:rPr lang="en-CA" dirty="0" smtClean="0"/>
              <a:t>information on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economic trends, organizational performance and     public policy issues.</a:t>
            </a:r>
          </a:p>
          <a:p>
            <a:pPr eaLnBrk="1" hangingPunct="1">
              <a:spcBef>
                <a:spcPct val="50000"/>
              </a:spcBef>
            </a:pPr>
            <a:r>
              <a:rPr lang="en-CA" sz="3200" b="1" dirty="0" err="1" smtClean="0"/>
              <a:t>Marketresearch.com</a:t>
            </a:r>
            <a:r>
              <a:rPr lang="en-CA" sz="3200" b="1" dirty="0" smtClean="0"/>
              <a:t>:</a:t>
            </a:r>
            <a:r>
              <a:rPr lang="en-CA" dirty="0" smtClean="0"/>
              <a:t> pay-for-service market research reports, general to specific.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277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D484A7-30B4-4881-9B40-F187E19ACF30}" type="slidenum">
              <a:rPr lang="en-US" smtClean="0"/>
              <a:pPr/>
              <a:t>34</a:t>
            </a:fld>
            <a:endParaRPr lang="en-US" smtClean="0"/>
          </a:p>
        </p:txBody>
      </p:sp>
      <p:pic>
        <p:nvPicPr>
          <p:cNvPr id="32775" name="Picture 7" descr="bloomber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2057400"/>
            <a:ext cx="28575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 descr="cboc_2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400" y="3429000"/>
            <a:ext cx="2895600" cy="72390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pic>
        <p:nvPicPr>
          <p:cNvPr id="11" name="Picture 16" descr="MarketResearch.co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4876800"/>
            <a:ext cx="28194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0"/>
            <a:ext cx="8686800" cy="2362200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Identifying Industry</a:t>
            </a:r>
            <a:br>
              <a:rPr lang="en-US" sz="6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6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Regulatory Information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783DF7-611E-4BED-8307-DB3E8492DC4A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73E301-AF04-4AB2-87AC-37C70CDD1B2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914400"/>
          </a:xfrm>
        </p:spPr>
        <p:txBody>
          <a:bodyPr/>
          <a:lstStyle/>
          <a:p>
            <a:pPr algn="l" eaLnBrk="1" hangingPunct="1"/>
            <a:r>
              <a:rPr lang="en-US" sz="4200" b="1" dirty="0" smtClean="0">
                <a:solidFill>
                  <a:schemeClr val="tx1"/>
                </a:solidFill>
                <a:latin typeface="Arial" charset="0"/>
              </a:rPr>
              <a:t>Regulatory Information Sources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524000"/>
            <a:ext cx="5943600" cy="4724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6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4000" smtClean="0"/>
              <a:t>Federal Government</a:t>
            </a:r>
          </a:p>
          <a:p>
            <a:pPr eaLnBrk="1" hangingPunct="1">
              <a:spcBef>
                <a:spcPct val="6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4000" smtClean="0"/>
              <a:t>Provincial Government</a:t>
            </a:r>
          </a:p>
          <a:p>
            <a:pPr eaLnBrk="1" hangingPunct="1">
              <a:spcBef>
                <a:spcPct val="6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4000" smtClean="0"/>
              <a:t>Industry Associations   </a:t>
            </a:r>
            <a:r>
              <a:rPr lang="en-US" sz="2800" smtClean="0"/>
              <a:t>(e.g., BC Wine Authority, BC Wine Institute, Grape Growers of BC)</a:t>
            </a:r>
          </a:p>
          <a:p>
            <a:pPr eaLnBrk="1" hangingPunct="1">
              <a:lnSpc>
                <a:spcPct val="130000"/>
              </a:lnSpc>
            </a:pPr>
            <a:endParaRPr lang="en-US" sz="3600" smtClean="0"/>
          </a:p>
        </p:txBody>
      </p:sp>
      <p:pic>
        <p:nvPicPr>
          <p:cNvPr id="35846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1524000"/>
            <a:ext cx="2514600" cy="203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4038600"/>
            <a:ext cx="2514600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381000" y="1447800"/>
            <a:ext cx="8610600" cy="46482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CA" sz="4800" dirty="0"/>
              <a:t>Where would you </a:t>
            </a:r>
          </a:p>
          <a:p>
            <a:pPr algn="ctr"/>
            <a:r>
              <a:rPr lang="en-CA" sz="4800" dirty="0"/>
              <a:t>Research Regulations?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73E301-AF04-4AB2-87AC-37C70CDD1B2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371600"/>
            <a:ext cx="7772400" cy="4724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Searches are </a:t>
            </a:r>
            <a:r>
              <a:rPr lang="en-US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organic processes</a:t>
            </a:r>
            <a:r>
              <a:rPr lang="en-US" dirty="0" smtClean="0">
                <a:solidFill>
                  <a:srgbClr val="333399"/>
                </a:solidFill>
              </a:rPr>
              <a:t>    </a:t>
            </a:r>
            <a:r>
              <a:rPr lang="en-US" dirty="0" smtClean="0"/>
              <a:t>start with a plan, but be prepared to follow productive lines of inquiry.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Think outside the box!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Use </a:t>
            </a:r>
            <a:r>
              <a:rPr lang="en-US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different search strategies,</a:t>
            </a:r>
            <a:r>
              <a:rPr lang="en-US" dirty="0" smtClean="0">
                <a:solidFill>
                  <a:srgbClr val="333399"/>
                </a:solidFill>
              </a:rPr>
              <a:t> </a:t>
            </a:r>
            <a:r>
              <a:rPr lang="en-US" dirty="0" smtClean="0"/>
              <a:t>engines and tools.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Look for and </a:t>
            </a:r>
            <a:r>
              <a:rPr lang="en-US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links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included on reputable websites.</a:t>
            </a:r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686800" cy="1066800"/>
          </a:xfrm>
          <a:noFill/>
        </p:spPr>
        <p:txBody>
          <a:bodyPr/>
          <a:lstStyle/>
          <a:p>
            <a:pPr algn="l" eaLnBrk="1" hangingPunct="1"/>
            <a:r>
              <a:rPr lang="en-US" sz="4800" b="1" dirty="0" smtClean="0">
                <a:solidFill>
                  <a:schemeClr val="tx1"/>
                </a:solidFill>
                <a:latin typeface="Arial" charset="0"/>
              </a:rPr>
              <a:t>Key Points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14600"/>
            <a:ext cx="8686800" cy="2895600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Researching a Specific Company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E012B1E-C8CF-4D48-BF84-F716B9E3AAC7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763000" cy="762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Research Individual Companies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sz="half" idx="1"/>
          </p:nvPr>
        </p:nvSpPr>
        <p:spPr bwMode="auto">
          <a:xfrm>
            <a:off x="304800" y="1371600"/>
            <a:ext cx="8382000" cy="495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smtClean="0"/>
              <a:t>Many of the </a:t>
            </a:r>
            <a:r>
              <a:rPr lang="en-US" sz="3200" b="1" u="sng" smtClean="0">
                <a:solidFill>
                  <a:srgbClr val="CC0000"/>
                </a:solidFill>
              </a:rPr>
              <a:t>same resources</a:t>
            </a:r>
            <a:r>
              <a:rPr lang="en-US" sz="3200" smtClean="0"/>
              <a:t> that you used when researching the industry as a whole.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smtClean="0"/>
              <a:t>When considering starting your own company, it helps to look at both existing and ‘extinct’ companies.</a:t>
            </a:r>
          </a:p>
          <a:p>
            <a:pPr eaLnBrk="1" hangingPunct="1">
              <a:lnSpc>
                <a:spcPct val="90000"/>
              </a:lnSpc>
              <a:spcBef>
                <a:spcPct val="7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smtClean="0"/>
              <a:t>To see how they have done it, become successful, failed, etc.</a:t>
            </a:r>
          </a:p>
        </p:txBody>
      </p:sp>
      <p:sp>
        <p:nvSpPr>
          <p:cNvPr id="4301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6A27B4-1990-4B29-8B65-B9376329791A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304800" y="1524000"/>
            <a:ext cx="8534400" cy="4800600"/>
          </a:xfrm>
          <a:solidFill>
            <a:srgbClr val="E7EEFD"/>
          </a:solidFill>
          <a:ln>
            <a:solidFill>
              <a:srgbClr val="3F3F5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325" indent="-60325" eaLnBrk="1" hangingPunct="1">
              <a:lnSpc>
                <a:spcPct val="90000"/>
              </a:lnSpc>
              <a:buClr>
                <a:srgbClr val="4B4B71"/>
              </a:buClr>
              <a:buNone/>
              <a:defRPr/>
            </a:pPr>
            <a:r>
              <a:rPr lang="en-CA" altLang="en-US" sz="3600" dirty="0" smtClean="0"/>
              <a:t>To find and use </a:t>
            </a:r>
            <a:r>
              <a:rPr lang="en-CA" alt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existing databases</a:t>
            </a:r>
            <a:r>
              <a:rPr lang="en-CA" altLang="en-US" sz="3600" dirty="0" smtClean="0"/>
              <a:t> to:</a:t>
            </a:r>
            <a:endParaRPr lang="en-US" altLang="en-US" sz="3600" dirty="0" smtClean="0"/>
          </a:p>
          <a:p>
            <a:pPr marL="1371600" lvl="2" indent="-457200" eaLnBrk="1" hangingPunct="1">
              <a:lnSpc>
                <a:spcPct val="150000"/>
              </a:lnSpc>
              <a:spcBef>
                <a:spcPts val="2400"/>
              </a:spcBef>
              <a:buFontTx/>
              <a:buAutoNum type="arabicPeriod"/>
              <a:defRPr/>
            </a:pPr>
            <a:r>
              <a:rPr lang="en-CA" altLang="en-US" sz="3200" dirty="0" smtClean="0"/>
              <a:t>Research a</a:t>
            </a:r>
            <a:r>
              <a:rPr lang="en-US" altLang="en-US" sz="3200" dirty="0" smtClean="0"/>
              <a:t>n</a:t>
            </a:r>
            <a:r>
              <a:rPr lang="en-CA" altLang="en-US" sz="3200" dirty="0" smtClean="0"/>
              <a:t> industry</a:t>
            </a:r>
          </a:p>
          <a:p>
            <a:pPr marL="1371600" lvl="2" indent="-457200" eaLnBrk="1" hangingPunct="1">
              <a:lnSpc>
                <a:spcPct val="150000"/>
              </a:lnSpc>
              <a:spcBef>
                <a:spcPts val="2400"/>
              </a:spcBef>
              <a:buFontTx/>
              <a:buAutoNum type="arabicPeriod"/>
              <a:defRPr/>
            </a:pPr>
            <a:r>
              <a:rPr lang="en-US" altLang="en-US" sz="3200" dirty="0" smtClean="0"/>
              <a:t>Research a specific company</a:t>
            </a:r>
          </a:p>
          <a:p>
            <a:pPr marL="1371600" lvl="2" indent="-457200" eaLnBrk="1" hangingPunct="1">
              <a:lnSpc>
                <a:spcPct val="150000"/>
              </a:lnSpc>
              <a:spcBef>
                <a:spcPts val="2400"/>
              </a:spcBef>
              <a:buFontTx/>
              <a:buAutoNum type="arabicPeriod"/>
              <a:defRPr/>
            </a:pPr>
            <a:r>
              <a:rPr lang="en-US" altLang="en-US" sz="3200" dirty="0" smtClean="0"/>
              <a:t>Segment your customers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590369-CE52-4969-A260-BACF2ECF03E9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533400" y="228600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b="1" dirty="0"/>
              <a:t>Learning </a:t>
            </a:r>
            <a:r>
              <a:rPr lang="en-US" altLang="en-US" sz="4800" b="1" dirty="0" smtClean="0"/>
              <a:t>Outcomes …</a:t>
            </a:r>
            <a:endParaRPr lang="en-US" sz="4800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763000" cy="762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Research Individual Companies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sz="half" idx="1"/>
          </p:nvPr>
        </p:nvSpPr>
        <p:spPr bwMode="auto">
          <a:xfrm>
            <a:off x="304800" y="1447800"/>
            <a:ext cx="8534400" cy="4876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smtClean="0"/>
              <a:t>More information is available for public companies vs. private companies.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z="3200" b="1" u="sng" smtClean="0">
                <a:solidFill>
                  <a:srgbClr val="CC0000"/>
                </a:solidFill>
              </a:rPr>
              <a:t>Public companies: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smtClean="0"/>
              <a:t>Required by law to make their books available.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smtClean="0"/>
              <a:t>There is more interest in, and therefore more information about, companies that people can invest in. 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smtClean="0"/>
              <a:t>www.sedar.com – SEDAR (for Canada)</a:t>
            </a:r>
          </a:p>
          <a:p>
            <a:pPr lvl="1" eaLnBrk="1" hangingPunct="1">
              <a:lnSpc>
                <a:spcPct val="90000"/>
              </a:lnSpc>
              <a:spcBef>
                <a:spcPct val="2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2800" smtClean="0"/>
              <a:t>www.sec.gov/edgarhp.htm – EDGAR (for US)</a:t>
            </a:r>
          </a:p>
        </p:txBody>
      </p:sp>
      <p:sp>
        <p:nvSpPr>
          <p:cNvPr id="4403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7D40DC-832C-4F6A-B26E-3FA0D3EC2E99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590800"/>
            <a:ext cx="8458200" cy="2362200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Segment Your Customers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596C47-D0B1-404E-A4A4-B21F66528D01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F8A283-2B32-4165-96AD-3DFEC031AC40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6325" name="Picture 3" descr="homer simpson bra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81200"/>
            <a:ext cx="54864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228600" y="304800"/>
            <a:ext cx="89154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Collecting information to get inside your customer’s head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58200" cy="1049338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Segmentation Variables</a:t>
            </a:r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9600DD-9128-4B0B-A062-12702D1C838C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66565" name="Oval 3"/>
          <p:cNvSpPr>
            <a:spLocks noChangeArrowheads="1"/>
          </p:cNvSpPr>
          <p:nvPr/>
        </p:nvSpPr>
        <p:spPr bwMode="auto">
          <a:xfrm>
            <a:off x="3429000" y="914400"/>
            <a:ext cx="5410200" cy="55626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66566" name="AutoShape 4"/>
          <p:cNvSpPr>
            <a:spLocks noChangeArrowheads="1"/>
          </p:cNvSpPr>
          <p:nvPr/>
        </p:nvSpPr>
        <p:spPr bwMode="auto">
          <a:xfrm>
            <a:off x="1752600" y="1295400"/>
            <a:ext cx="5867400" cy="5334000"/>
          </a:xfrm>
          <a:prstGeom prst="flowChartOr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sz="2400"/>
              <a:t>                     </a:t>
            </a:r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sz="2400"/>
          </a:p>
          <a:p>
            <a:pPr marL="342900" indent="-342900" eaLnBrk="0" hangingPunct="0"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sz="2400"/>
          </a:p>
        </p:txBody>
      </p:sp>
      <p:sp>
        <p:nvSpPr>
          <p:cNvPr id="66567" name="Text Box 5"/>
          <p:cNvSpPr txBox="1">
            <a:spLocks noChangeArrowheads="1"/>
          </p:cNvSpPr>
          <p:nvPr/>
        </p:nvSpPr>
        <p:spPr bwMode="auto">
          <a:xfrm>
            <a:off x="4800600" y="1981200"/>
            <a:ext cx="1828800" cy="17399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Psychographic</a:t>
            </a:r>
          </a:p>
          <a:p>
            <a:pPr>
              <a:buFontTx/>
              <a:buChar char="•"/>
            </a:pPr>
            <a:r>
              <a:rPr lang="en-US"/>
              <a:t>Attitudes </a:t>
            </a:r>
          </a:p>
          <a:p>
            <a:pPr>
              <a:buFontTx/>
              <a:buChar char="•"/>
            </a:pPr>
            <a:r>
              <a:rPr lang="en-US"/>
              <a:t>Opinions</a:t>
            </a:r>
          </a:p>
          <a:p>
            <a:pPr>
              <a:buFontTx/>
              <a:buChar char="•"/>
            </a:pPr>
            <a:r>
              <a:rPr lang="en-US"/>
              <a:t>Interests</a:t>
            </a:r>
          </a:p>
          <a:p>
            <a:pPr>
              <a:buFontTx/>
              <a:buChar char="•"/>
            </a:pPr>
            <a:r>
              <a:rPr lang="en-US"/>
              <a:t>Motives</a:t>
            </a:r>
          </a:p>
          <a:p>
            <a:pPr>
              <a:spcAft>
                <a:spcPct val="5000"/>
              </a:spcAft>
              <a:buFontTx/>
              <a:buChar char="•"/>
            </a:pPr>
            <a:r>
              <a:rPr lang="en-US"/>
              <a:t>Lifestyles</a:t>
            </a:r>
          </a:p>
        </p:txBody>
      </p:sp>
      <p:sp>
        <p:nvSpPr>
          <p:cNvPr id="66568" name="Text Box 6"/>
          <p:cNvSpPr txBox="1">
            <a:spLocks noChangeArrowheads="1"/>
          </p:cNvSpPr>
          <p:nvPr/>
        </p:nvSpPr>
        <p:spPr bwMode="auto">
          <a:xfrm>
            <a:off x="4876800" y="4267200"/>
            <a:ext cx="1752600" cy="1906588"/>
          </a:xfrm>
          <a:prstGeom prst="rect">
            <a:avLst/>
          </a:prstGeom>
          <a:gradFill rotWithShape="1">
            <a:gsLst>
              <a:gs pos="0">
                <a:srgbClr val="FFCC00">
                  <a:alpha val="49001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Behavioural</a:t>
            </a:r>
          </a:p>
          <a:p>
            <a:r>
              <a:rPr lang="en-US"/>
              <a:t>Product-usage characteristics: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/>
              <a:t>usage rate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/>
              <a:t>benefits sought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/>
          </a:p>
        </p:txBody>
      </p:sp>
      <p:sp>
        <p:nvSpPr>
          <p:cNvPr id="66569" name="Text Box 7"/>
          <p:cNvSpPr txBox="1">
            <a:spLocks noChangeArrowheads="1"/>
          </p:cNvSpPr>
          <p:nvPr/>
        </p:nvSpPr>
        <p:spPr bwMode="auto">
          <a:xfrm>
            <a:off x="2286000" y="1828800"/>
            <a:ext cx="2286000" cy="2127250"/>
          </a:xfrm>
          <a:prstGeom prst="rect">
            <a:avLst/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CCFF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/>
              <a:t>Demographic</a:t>
            </a:r>
          </a:p>
          <a:p>
            <a:pPr lvl="1" algn="r">
              <a:buFontTx/>
              <a:buChar char="•"/>
            </a:pPr>
            <a:r>
              <a:rPr lang="en-US" sz="1400"/>
              <a:t> </a:t>
            </a:r>
            <a:r>
              <a:rPr lang="en-US"/>
              <a:t>Sex and age</a:t>
            </a:r>
          </a:p>
          <a:p>
            <a:pPr lvl="1" algn="r">
              <a:lnSpc>
                <a:spcPct val="90000"/>
              </a:lnSpc>
              <a:buFontTx/>
              <a:buChar char="•"/>
            </a:pPr>
            <a:r>
              <a:rPr lang="en-US"/>
              <a:t>Income</a:t>
            </a:r>
          </a:p>
          <a:p>
            <a:pPr lvl="1" algn="r">
              <a:lnSpc>
                <a:spcPct val="90000"/>
              </a:lnSpc>
              <a:buFontTx/>
              <a:buChar char="•"/>
            </a:pPr>
            <a:r>
              <a:rPr lang="en-US"/>
              <a:t>Occupation</a:t>
            </a:r>
          </a:p>
          <a:p>
            <a:pPr lvl="1" algn="r">
              <a:lnSpc>
                <a:spcPct val="90000"/>
              </a:lnSpc>
              <a:buFontTx/>
              <a:buChar char="•"/>
            </a:pPr>
            <a:r>
              <a:rPr lang="en-US"/>
              <a:t>Education</a:t>
            </a:r>
          </a:p>
          <a:p>
            <a:pPr lvl="1" algn="r">
              <a:lnSpc>
                <a:spcPct val="90000"/>
              </a:lnSpc>
              <a:buFontTx/>
              <a:buChar char="•"/>
            </a:pPr>
            <a:r>
              <a:rPr lang="en-US"/>
              <a:t>Ethnicity</a:t>
            </a:r>
          </a:p>
          <a:p>
            <a:pPr lvl="1" algn="r">
              <a:lnSpc>
                <a:spcPct val="90000"/>
              </a:lnSpc>
              <a:buFontTx/>
              <a:buChar char="•"/>
            </a:pPr>
            <a:r>
              <a:rPr lang="en-US"/>
              <a:t>Living  situation</a:t>
            </a:r>
          </a:p>
        </p:txBody>
      </p:sp>
      <p:sp>
        <p:nvSpPr>
          <p:cNvPr id="66570" name="Text Box 8"/>
          <p:cNvSpPr txBox="1">
            <a:spLocks noChangeArrowheads="1"/>
          </p:cNvSpPr>
          <p:nvPr/>
        </p:nvSpPr>
        <p:spPr bwMode="auto">
          <a:xfrm>
            <a:off x="2286000" y="4191000"/>
            <a:ext cx="2286000" cy="228917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CC99FF">
                  <a:alpha val="60001"/>
                </a:srgbClr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/>
              <a:t>Geographic</a:t>
            </a:r>
          </a:p>
          <a:p>
            <a:pPr lvl="2" algn="r">
              <a:buFontTx/>
              <a:buChar char="•"/>
            </a:pPr>
            <a:r>
              <a:rPr lang="en-US"/>
              <a:t>Location </a:t>
            </a:r>
          </a:p>
          <a:p>
            <a:pPr lvl="2" algn="r">
              <a:buFontTx/>
              <a:buChar char="•"/>
            </a:pPr>
            <a:r>
              <a:rPr lang="en-US"/>
              <a:t>Access </a:t>
            </a:r>
          </a:p>
          <a:p>
            <a:pPr lvl="2" algn="r">
              <a:buFontTx/>
              <a:buChar char="•"/>
            </a:pPr>
            <a:r>
              <a:rPr lang="en-US"/>
              <a:t>Climate </a:t>
            </a:r>
          </a:p>
          <a:p>
            <a:pPr lvl="2" algn="r">
              <a:buFontTx/>
              <a:buChar char="•"/>
            </a:pPr>
            <a:r>
              <a:rPr lang="en-US"/>
              <a:t>Density</a:t>
            </a:r>
          </a:p>
          <a:p>
            <a:pPr lvl="2" algn="r">
              <a:buFontTx/>
              <a:buChar char="•"/>
            </a:pPr>
            <a:r>
              <a:rPr lang="en-US"/>
              <a:t>Resources</a:t>
            </a:r>
          </a:p>
          <a:p>
            <a:pPr lvl="2">
              <a:buFontTx/>
              <a:buChar char="•"/>
            </a:pPr>
            <a:endParaRPr lang="en-US"/>
          </a:p>
          <a:p>
            <a:pPr lvl="2">
              <a:buFontTx/>
              <a:buChar char="•"/>
            </a:pP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8600" y="1371600"/>
            <a:ext cx="6019800" cy="50292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 eaLnBrk="1" hangingPunct="1">
              <a:lnSpc>
                <a:spcPct val="90000"/>
              </a:lnSpc>
              <a:buClr>
                <a:srgbClr val="C00000"/>
              </a:buClr>
              <a:buFontTx/>
              <a:buAutoNum type="arabicPeriod"/>
              <a:defRPr/>
            </a:pPr>
            <a:r>
              <a:rPr lang="en-US" sz="3600" b="1" i="1" u="sng" dirty="0" smtClean="0">
                <a:solidFill>
                  <a:srgbClr val="CC0000"/>
                </a:solidFill>
              </a:rPr>
              <a:t>Internal</a:t>
            </a:r>
            <a:r>
              <a:rPr lang="en-US" sz="3600" dirty="0" smtClean="0">
                <a:solidFill>
                  <a:srgbClr val="CC0000"/>
                </a:solidFill>
              </a:rPr>
              <a:t> </a:t>
            </a:r>
            <a:r>
              <a:rPr lang="en-US" sz="3600" dirty="0" smtClean="0"/>
              <a:t>secondary data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If existent and available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100000"/>
              </a:spcBef>
              <a:buClr>
                <a:srgbClr val="C00000"/>
              </a:buClr>
              <a:buFontTx/>
              <a:buAutoNum type="arabicPeriod"/>
              <a:defRPr/>
            </a:pPr>
            <a:r>
              <a:rPr lang="en-US" sz="3600" b="1" i="1" u="sng" dirty="0" smtClean="0">
                <a:solidFill>
                  <a:srgbClr val="CC0000"/>
                </a:solidFill>
              </a:rPr>
              <a:t>External</a:t>
            </a:r>
            <a:r>
              <a:rPr lang="en-US" sz="3600" dirty="0" smtClean="0">
                <a:solidFill>
                  <a:srgbClr val="CC0000"/>
                </a:solidFill>
              </a:rPr>
              <a:t> </a:t>
            </a:r>
            <a:r>
              <a:rPr lang="en-US" sz="3600" dirty="0" smtClean="0"/>
              <a:t>secondary data: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Government (census data)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Commercial databases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Association resources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Reference books</a:t>
            </a:r>
          </a:p>
          <a:p>
            <a:pPr marL="862013" lvl="1" indent="-290513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sz="3200" dirty="0" smtClean="0"/>
              <a:t>Trade journals</a:t>
            </a:r>
          </a:p>
          <a:p>
            <a:pPr marL="457200" indent="-457200"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F01B38-7579-4E39-AEE2-140571F1498C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4000" b="1"/>
              <a:t>Main Sources of Secondary Consumer Information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pic>
        <p:nvPicPr>
          <p:cNvPr id="7" name="Picture 6" descr="demographic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86000"/>
            <a:ext cx="225552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40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228600" y="1600200"/>
            <a:ext cx="8915400" cy="502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sz="3400" b="1" dirty="0" smtClean="0"/>
              <a:t>Data collected by individual companies: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Customer characteristics and purchase behaviour </a:t>
            </a:r>
            <a:r>
              <a:rPr lang="en-US" b="1" u="sng" dirty="0" smtClean="0">
                <a:solidFill>
                  <a:srgbClr val="C00000"/>
                </a:solidFill>
              </a:rPr>
              <a:t>(CRM)</a:t>
            </a:r>
            <a:r>
              <a:rPr lang="en-US" dirty="0" smtClean="0"/>
              <a:t>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PIPEDA: Personal Information Protection and Electronic Documents Act.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Ethical issues.</a:t>
            </a: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C4E578-6B22-4E79-9C73-6576B65F6E33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/>
              <a:t>Internal Secondary Data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2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72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2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40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8600" y="1600200"/>
            <a:ext cx="4419600" cy="5029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US" sz="3600" b="1" smtClean="0"/>
              <a:t>Ethical issues:</a:t>
            </a:r>
            <a:r>
              <a:rPr lang="en-US" b="1" smtClean="0"/>
              <a:t> </a:t>
            </a:r>
          </a:p>
          <a:p>
            <a:pPr eaLnBrk="1" hangingPunct="1">
              <a:buFontTx/>
              <a:buNone/>
            </a:pPr>
            <a:endParaRPr lang="en-US" sz="1800" b="1" smtClean="0"/>
          </a:p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What information do you collect?</a:t>
            </a:r>
          </a:p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How much do you need to know?</a:t>
            </a:r>
          </a:p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How will you use the information?</a:t>
            </a:r>
          </a:p>
          <a:p>
            <a:pPr eaLnBrk="1" hangingPunct="1"/>
            <a:endParaRPr lang="en-US" smtClean="0"/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1F4EC4-8EB2-4E03-B190-82190C585AFD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57348" name="Rectangle 2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/>
              <a:t>Internal Secondary Data</a:t>
            </a:r>
          </a:p>
        </p:txBody>
      </p:sp>
      <p:pic>
        <p:nvPicPr>
          <p:cNvPr id="513030" name="Picture 6" descr="hom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286000"/>
            <a:ext cx="4295775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7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470633-4705-40A3-B642-A76D48BF78E1}" type="slidenum">
              <a:rPr lang="en-US" smtClean="0"/>
              <a:pPr/>
              <a:t>47</a:t>
            </a:fld>
            <a:endParaRPr lang="en-US" smtClean="0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828800"/>
            <a:ext cx="6305550" cy="4105275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58373" name="Rectangle 2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/>
              <a:t>Ethical Considerations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95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en-GB" sz="3600" b="1" smtClean="0"/>
              <a:t>Government Sources</a:t>
            </a:r>
          </a:p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GB" smtClean="0"/>
              <a:t>All levels of government collect data about </a:t>
            </a:r>
            <a:r>
              <a:rPr lang="en-GB" b="1" u="sng" smtClean="0">
                <a:solidFill>
                  <a:srgbClr val="CC0000"/>
                </a:solidFill>
              </a:rPr>
              <a:t>residents</a:t>
            </a:r>
            <a:r>
              <a:rPr lang="en-GB" b="1" smtClean="0">
                <a:solidFill>
                  <a:srgbClr val="CC0000"/>
                </a:solidFill>
              </a:rPr>
              <a:t> </a:t>
            </a:r>
            <a:r>
              <a:rPr lang="en-GB" smtClean="0"/>
              <a:t>in their jurisdictions:</a:t>
            </a:r>
          </a:p>
          <a:p>
            <a:pPr lvl="1" eaLnBrk="1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GB" sz="3200" smtClean="0"/>
              <a:t>Statistics Canada </a:t>
            </a:r>
            <a:r>
              <a:rPr lang="en-GB" sz="3200" smtClean="0">
                <a:hlinkClick r:id="rId2"/>
              </a:rPr>
              <a:t>www.statcan.ca</a:t>
            </a:r>
            <a:endParaRPr lang="en-GB" sz="3200" smtClean="0"/>
          </a:p>
          <a:p>
            <a:pPr lvl="1" eaLnBrk="1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GB" sz="3200" smtClean="0"/>
              <a:t>BC Stats </a:t>
            </a:r>
            <a:r>
              <a:rPr lang="en-GB" sz="3200" smtClean="0">
                <a:hlinkClick r:id="rId3"/>
              </a:rPr>
              <a:t>www.bcstats.gov.bc.ca/</a:t>
            </a:r>
            <a:r>
              <a:rPr lang="en-GB" sz="3200" smtClean="0"/>
              <a:t> </a:t>
            </a:r>
          </a:p>
          <a:p>
            <a:pPr lvl="1" eaLnBrk="1" hangingPunct="1">
              <a:spcBef>
                <a:spcPct val="50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GB" sz="3200" smtClean="0"/>
              <a:t>City of Vancouver </a:t>
            </a:r>
            <a:r>
              <a:rPr lang="en-GB" sz="3200" smtClean="0">
                <a:hlinkClick r:id="rId4"/>
              </a:rPr>
              <a:t>www.city.vancouver.bc.ca/</a:t>
            </a:r>
            <a:endParaRPr lang="en-GB" sz="3200" smtClean="0"/>
          </a:p>
          <a:p>
            <a:pPr eaLnBrk="1" hangingPunct="1"/>
            <a:endParaRPr lang="en-US" smtClean="0"/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0E4347-AD88-46D1-80B1-8A0552EF49D0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59396" name="Rectangle 3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 dirty="0"/>
              <a:t>External Secondary Data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447800"/>
            <a:ext cx="8458200" cy="4724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Bef>
                <a:spcPct val="12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Standardized services</a:t>
            </a:r>
            <a:r>
              <a:rPr lang="en-US" smtClean="0">
                <a:solidFill>
                  <a:schemeClr val="tx2"/>
                </a:solidFill>
              </a:rPr>
              <a:t> </a:t>
            </a:r>
            <a:r>
              <a:rPr lang="en-US" smtClean="0"/>
              <a:t>- standardized marketing research </a:t>
            </a:r>
            <a:r>
              <a:rPr lang="en-US" b="1" u="sng" smtClean="0">
                <a:solidFill>
                  <a:srgbClr val="CC0000"/>
                </a:solidFill>
              </a:rPr>
              <a:t>process</a:t>
            </a:r>
            <a:r>
              <a:rPr lang="en-US" smtClean="0"/>
              <a:t> that is used to generate information for a particular user.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i="1" smtClean="0">
                <a:solidFill>
                  <a:schemeClr val="tx2"/>
                </a:solidFill>
              </a:rPr>
              <a:t>ACNielsen SoundScan </a:t>
            </a:r>
            <a:r>
              <a:rPr lang="en-US" i="1" smtClean="0"/>
              <a:t>tracks downloaded music.</a:t>
            </a:r>
          </a:p>
          <a:p>
            <a:pPr eaLnBrk="1" hangingPunct="1">
              <a:lnSpc>
                <a:spcPct val="90000"/>
              </a:lnSpc>
            </a:pPr>
            <a:endParaRPr lang="en-US" sz="2400" i="1" smtClean="0"/>
          </a:p>
          <a:p>
            <a:pPr eaLnBrk="1" hangingPunct="1">
              <a:lnSpc>
                <a:spcPct val="90000"/>
              </a:lnSpc>
            </a:pPr>
            <a:endParaRPr lang="en-US" sz="2400" i="1" smtClean="0"/>
          </a:p>
          <a:p>
            <a:pPr lvl="1" eaLnBrk="1" hangingPunct="1">
              <a:lnSpc>
                <a:spcPct val="90000"/>
              </a:lnSpc>
            </a:pPr>
            <a:endParaRPr lang="en-US" i="1" smtClean="0"/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i="1" smtClean="0"/>
              <a:t>Polk Canada specializing in the automotive industry.</a:t>
            </a:r>
          </a:p>
          <a:p>
            <a:pPr eaLnBrk="1" hangingPunct="1">
              <a:lnSpc>
                <a:spcPct val="90000"/>
              </a:lnSpc>
            </a:pPr>
            <a:endParaRPr lang="en-US" sz="2800" i="1" smtClean="0"/>
          </a:p>
        </p:txBody>
      </p:sp>
      <p:pic>
        <p:nvPicPr>
          <p:cNvPr id="551941" name="Picture 5" descr="acnlogo_top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95600" y="3657600"/>
            <a:ext cx="2857500" cy="873125"/>
          </a:xfrm>
          <a:noFill/>
          <a:ln>
            <a:miter lim="800000"/>
            <a:headEnd/>
            <a:tailEnd/>
          </a:ln>
        </p:spPr>
      </p:pic>
      <p:sp>
        <p:nvSpPr>
          <p:cNvPr id="6349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57326F-62D3-44C2-A773-ACEB8AD12637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63493" name="Rectangle 4"/>
          <p:cNvSpPr>
            <a:spLocks noChangeArrowheads="1"/>
          </p:cNvSpPr>
          <p:nvPr/>
        </p:nvSpPr>
        <p:spPr bwMode="auto">
          <a:xfrm>
            <a:off x="533400" y="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CA" sz="4000" b="1" dirty="0"/>
              <a:t>Types of Standardized Information</a:t>
            </a:r>
            <a:endParaRPr lang="en-US" sz="4000" dirty="0"/>
          </a:p>
        </p:txBody>
      </p:sp>
      <p:pic>
        <p:nvPicPr>
          <p:cNvPr id="5837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5486400"/>
            <a:ext cx="28956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1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356" name="Group 36"/>
          <p:cNvGraphicFramePr>
            <a:graphicFrameLocks noGrp="1"/>
          </p:cNvGraphicFramePr>
          <p:nvPr>
            <p:ph sz="half" idx="2"/>
          </p:nvPr>
        </p:nvGraphicFramePr>
        <p:xfrm>
          <a:off x="152400" y="1295400"/>
          <a:ext cx="8763000" cy="43438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962400"/>
                <a:gridCol w="4800600"/>
              </a:tblGrid>
              <a:tr h="6889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Google</a:t>
                      </a:r>
                      <a:endParaRPr kumimoji="0" 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rgbClr val="EDE4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3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Library Databases</a:t>
                      </a:r>
                      <a:endParaRPr kumimoji="0" lang="en-US" sz="3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solidFill>
                      <a:srgbClr val="EDE4AE"/>
                    </a:solidFill>
                  </a:tcPr>
                </a:tc>
              </a:tr>
              <a:tr h="524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Visible Web (Shallow)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Invisible web (Deep)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5775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Public material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“Gated” material (not free access)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6606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Press releases		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spc="-150" normalizeH="0" baseline="0" dirty="0" smtClean="0">
                          <a:ln>
                            <a:noFill/>
                          </a:ln>
                          <a:effectLst/>
                        </a:rPr>
                        <a:t>Journals, </a:t>
                      </a: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news</a:t>
                      </a:r>
                      <a:r>
                        <a:rPr kumimoji="0" lang="en-CA" sz="2800" u="none" strike="noStrike" cap="none" spc="-150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specialty</a:t>
                      </a:r>
                      <a:r>
                        <a:rPr kumimoji="0" lang="en-CA" sz="2800" u="none" strike="noStrike" cap="none" spc="-150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data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9995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Informal (no evaluation)	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Controlled material (evaluation applied)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524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Imprecise searching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Powerful search interfaces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614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8ECDCB-B967-4DA4-A75F-1ABA221B5B2D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304800" y="228600"/>
            <a:ext cx="86868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 b="1" dirty="0"/>
              <a:t>Open-source vs. Library databases</a:t>
            </a:r>
          </a:p>
        </p:txBody>
      </p:sp>
      <p:sp>
        <p:nvSpPr>
          <p:cNvPr id="568353" name="Rectangle 33"/>
          <p:cNvSpPr>
            <a:spLocks noChangeArrowheads="1"/>
          </p:cNvSpPr>
          <p:nvPr/>
        </p:nvSpPr>
        <p:spPr bwMode="auto">
          <a:xfrm>
            <a:off x="0" y="5867400"/>
            <a:ext cx="9144000" cy="990600"/>
          </a:xfrm>
          <a:prstGeom prst="rect">
            <a:avLst/>
          </a:prstGeom>
          <a:solidFill>
            <a:srgbClr val="F9B801"/>
          </a:solidFill>
          <a:ln w="19050">
            <a:solidFill>
              <a:srgbClr val="3F3F5F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CA" sz="3200" b="1" i="1" dirty="0"/>
              <a:t>Library purchases access to specific databases of market research reports</a:t>
            </a:r>
            <a:endParaRPr lang="en-US" sz="3200" b="1" i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8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8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524000"/>
            <a:ext cx="84582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Syndicated data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smtClean="0"/>
              <a:t>- collected in a standard format and made available to subscribers.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3200" i="1" smtClean="0"/>
              <a:t>Ex: Ipsos-Reid BC Report</a:t>
            </a:r>
            <a:endParaRPr lang="en-US" sz="3200" b="1" i="1" smtClean="0"/>
          </a:p>
        </p:txBody>
      </p:sp>
      <p:sp>
        <p:nvSpPr>
          <p:cNvPr id="6246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302E87-6703-4C83-9B23-EBD3D1FE129F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62469" name="Rectangle 4"/>
          <p:cNvSpPr>
            <a:spLocks noChangeArrowheads="1"/>
          </p:cNvSpPr>
          <p:nvPr/>
        </p:nvSpPr>
        <p:spPr bwMode="auto">
          <a:xfrm>
            <a:off x="533400" y="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CA" sz="4000" b="1" dirty="0"/>
              <a:t>Types of Standardized Information</a:t>
            </a:r>
            <a:endParaRPr lang="en-US" sz="4000" dirty="0"/>
          </a:p>
        </p:txBody>
      </p:sp>
      <p:pic>
        <p:nvPicPr>
          <p:cNvPr id="44544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3352800"/>
            <a:ext cx="5638800" cy="2695575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5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5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5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2" grpId="0" build="p" bldLvl="2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371600"/>
            <a:ext cx="8229600" cy="4754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Syndicated studies that look at large populations often segment those markets</a:t>
            </a:r>
            <a:r>
              <a:rPr lang="en-US" smtClean="0">
                <a:solidFill>
                  <a:schemeClr val="accent2"/>
                </a:solidFill>
              </a:rPr>
              <a:t> </a:t>
            </a:r>
            <a:r>
              <a:rPr lang="en-US" smtClean="0"/>
              <a:t>and compare and contrast data for each segment.</a:t>
            </a:r>
          </a:p>
          <a:p>
            <a:pPr eaLnBrk="1" hangingPunct="1">
              <a:spcBef>
                <a:spcPct val="55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Companies use their </a:t>
            </a:r>
            <a:r>
              <a:rPr lang="en-US" b="1" u="sng" smtClean="0">
                <a:solidFill>
                  <a:srgbClr val="CC0000"/>
                </a:solidFill>
              </a:rPr>
              <a:t>segmentation</a:t>
            </a:r>
            <a:r>
              <a:rPr lang="en-US" smtClean="0"/>
              <a:t> to differentiate themselves from competition.</a:t>
            </a:r>
          </a:p>
          <a:p>
            <a:pPr eaLnBrk="1" hangingPunct="1">
              <a:spcBef>
                <a:spcPct val="55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smtClean="0"/>
              <a:t>Segments can be determined by a variety of different variables…</a:t>
            </a:r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AA6B22-5BB8-4F63-BCF9-D9536777FCCE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65540" name="Rectangle 2"/>
          <p:cNvSpPr>
            <a:spLocks noChangeArrowheads="1"/>
          </p:cNvSpPr>
          <p:nvPr/>
        </p:nvSpPr>
        <p:spPr bwMode="auto">
          <a:xfrm>
            <a:off x="457200" y="228600"/>
            <a:ext cx="8534400" cy="612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 dirty="0"/>
              <a:t>Standardized Information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5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5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73E301-AF04-4AB2-87AC-37C70CDD1B2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5867400" cy="1066800"/>
          </a:xfrm>
        </p:spPr>
        <p:txBody>
          <a:bodyPr/>
          <a:lstStyle/>
          <a:p>
            <a:pPr algn="l" eaLnBrk="1" hangingPunct="1"/>
            <a:r>
              <a:rPr lang="en-US" sz="4000" b="1" dirty="0" smtClean="0">
                <a:solidFill>
                  <a:schemeClr val="tx1"/>
                </a:solidFill>
                <a:latin typeface="Arial" charset="0"/>
              </a:rPr>
              <a:t>Geo-demographics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447800"/>
            <a:ext cx="8686800" cy="4724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/>
              <a:t>Geo-demographics: Classification of usually small, geographic areas in terms of the characteristics of their inhabitants.</a:t>
            </a:r>
            <a:endParaRPr lang="en-US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Ex: PRIZM C2 from </a:t>
            </a:r>
            <a:r>
              <a:rPr lang="en-US" dirty="0" err="1" smtClean="0">
                <a:solidFill>
                  <a:schemeClr val="tx2"/>
                </a:solidFill>
              </a:rPr>
              <a:t>Environics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Clr>
                <a:srgbClr val="E0A401"/>
              </a:buClr>
              <a:buFont typeface="Wingdings" pitchFamily="2" charset="2"/>
              <a:buChar char="§"/>
            </a:pPr>
            <a:r>
              <a:rPr lang="en-US" sz="3000" dirty="0" smtClean="0"/>
              <a:t>Defines every neighborhood in Canada &amp; US in 66 different segments.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4953000"/>
            <a:ext cx="2743200" cy="9398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2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Segmentation </a:t>
            </a:r>
            <a:br>
              <a:rPr lang="en-US" b="1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Arial" charset="0"/>
              </a:rPr>
              <a:t>w/ PRIZM C2</a:t>
            </a:r>
          </a:p>
        </p:txBody>
      </p:sp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81000" y="3810000"/>
            <a:ext cx="2743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Arial Narrow" pitchFamily="34" charset="0"/>
              </a:rPr>
              <a:t>Upscale, educated professionals and their families</a:t>
            </a:r>
          </a:p>
          <a:p>
            <a:pPr marL="173038" indent="-173038"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Arial Narrow" pitchFamily="34" charset="0"/>
              </a:rPr>
              <a:t>Looking not only for fulfillment but also for fun as they age.</a:t>
            </a:r>
          </a:p>
        </p:txBody>
      </p:sp>
      <p:sp>
        <p:nvSpPr>
          <p:cNvPr id="570375" name="Rectangle 7"/>
          <p:cNvSpPr>
            <a:spLocks noChangeArrowheads="1"/>
          </p:cNvSpPr>
          <p:nvPr/>
        </p:nvSpPr>
        <p:spPr bwMode="auto">
          <a:xfrm>
            <a:off x="3657600" y="3352800"/>
            <a:ext cx="1741488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lg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Grey Pride</a:t>
            </a:r>
          </a:p>
        </p:txBody>
      </p:sp>
      <p:sp>
        <p:nvSpPr>
          <p:cNvPr id="570376" name="Rectangle 8"/>
          <p:cNvSpPr>
            <a:spLocks noChangeArrowheads="1"/>
          </p:cNvSpPr>
          <p:nvPr/>
        </p:nvSpPr>
        <p:spPr bwMode="auto">
          <a:xfrm>
            <a:off x="3352800" y="3810000"/>
            <a:ext cx="2667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latin typeface="Arial Narrow" pitchFamily="34" charset="0"/>
              </a:rPr>
              <a:t>Midscale suburban apartment-dwelling seniors.</a:t>
            </a:r>
          </a:p>
          <a:p>
            <a:pPr marL="173038" indent="-173038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latin typeface="Arial Narrow" pitchFamily="34" charset="0"/>
              </a:rPr>
              <a:t>Collecting coins and doing crafts.</a:t>
            </a:r>
          </a:p>
          <a:p>
            <a:pPr marL="173038" indent="-173038"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latin typeface="Arial Narrow" pitchFamily="34" charset="0"/>
              </a:rPr>
              <a:t>Watch “Dr. Phil” &amp; “Oprah.”</a:t>
            </a:r>
            <a:endParaRPr lang="en-US" sz="2400" b="1" dirty="0">
              <a:effectLst>
                <a:outerShdw blurRad="38100" dist="38100" dir="2700000" algn="tl">
                  <a:srgbClr val="FFFFFF"/>
                </a:outerShdw>
              </a:effectLst>
              <a:latin typeface="Arial Narrow" pitchFamily="34" charset="0"/>
            </a:endParaRPr>
          </a:p>
        </p:txBody>
      </p:sp>
      <p:sp>
        <p:nvSpPr>
          <p:cNvPr id="570377" name="Rectangle 9"/>
          <p:cNvSpPr>
            <a:spLocks noChangeArrowheads="1"/>
          </p:cNvSpPr>
          <p:nvPr/>
        </p:nvSpPr>
        <p:spPr bwMode="auto">
          <a:xfrm>
            <a:off x="228600" y="33528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lg" len="sm"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Money &amp; Brains</a:t>
            </a:r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6248400" y="33528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Grads &amp; Pads</a:t>
            </a:r>
            <a:endParaRPr lang="en-US" sz="2400" b="1" dirty="0"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9641" name="Rectangle 13"/>
          <p:cNvSpPr>
            <a:spLocks noChangeArrowheads="1"/>
          </p:cNvSpPr>
          <p:nvPr/>
        </p:nvSpPr>
        <p:spPr bwMode="auto">
          <a:xfrm>
            <a:off x="6172200" y="3733800"/>
            <a:ext cx="2971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Arial Narrow" pitchFamily="34" charset="0"/>
              </a:rPr>
              <a:t>Young midscale urban singles. </a:t>
            </a:r>
          </a:p>
          <a:p>
            <a:pPr marL="173038" indent="-173038"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Arial Narrow" pitchFamily="34" charset="0"/>
              </a:rPr>
              <a:t>nation’s most liberal lifestyle</a:t>
            </a:r>
          </a:p>
          <a:p>
            <a:pPr marL="173038" indent="-173038">
              <a:spcBef>
                <a:spcPct val="20000"/>
              </a:spcBef>
              <a:buFontTx/>
              <a:buChar char="•"/>
            </a:pPr>
            <a:r>
              <a:rPr lang="en-US" sz="2400" b="1">
                <a:latin typeface="Arial Narrow" pitchFamily="34" charset="0"/>
              </a:rPr>
              <a:t>night owls, frequent health clubs, rock concerts, art galleries</a:t>
            </a:r>
          </a:p>
        </p:txBody>
      </p:sp>
      <p:pic>
        <p:nvPicPr>
          <p:cNvPr id="696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219200"/>
            <a:ext cx="1752600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1219200"/>
            <a:ext cx="1752600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19200"/>
            <a:ext cx="17414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1E020-6253-428A-871C-A8F3E359AAE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82000" cy="10668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Other Commercial Sources</a:t>
            </a: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DED9E-B0E5-4831-9E71-C505D45E6FF7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64517" name="Rectangle 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Demographic &amp; Lifestyle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smtClean="0"/>
              <a:t>Optima Marketing, Environics Analytics</a:t>
            </a:r>
          </a:p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endParaRPr lang="en-US" sz="1000" smtClean="0"/>
          </a:p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Consumer Attitudes &amp; Public Opinions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smtClean="0"/>
              <a:t>Pollara, Compas, IPSOS Canada</a:t>
            </a:r>
          </a:p>
          <a:p>
            <a:pPr lvl="1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endParaRPr lang="en-US" sz="1000" smtClean="0"/>
          </a:p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Consumption &amp; Purchasing Data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smtClean="0"/>
              <a:t>NPD Canada (National eating trends &amp; much more).</a:t>
            </a:r>
          </a:p>
          <a:p>
            <a:pPr lvl="1"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endParaRPr lang="en-US" sz="1000" smtClean="0"/>
          </a:p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US" b="1" smtClean="0"/>
              <a:t>Advertising Research</a:t>
            </a:r>
          </a:p>
          <a:p>
            <a:pPr lvl="1" eaLnBrk="1" hangingPunct="1">
              <a:lnSpc>
                <a:spcPct val="90000"/>
              </a:lnSpc>
              <a:buClr>
                <a:srgbClr val="E0A401"/>
              </a:buClr>
              <a:buFont typeface="Wingdings" pitchFamily="2" charset="2"/>
              <a:buChar char="§"/>
            </a:pPr>
            <a:r>
              <a:rPr lang="en-US" smtClean="0"/>
              <a:t>BBM Canada, The Radio Marketing Bureau, Nielsen Media Research, Leger Marketing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52400" y="1752600"/>
            <a:ext cx="6781800" cy="4114800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3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Segment Profiles </a:t>
            </a:r>
            <a:r>
              <a:rPr lang="en-US" b="1" dirty="0" smtClean="0">
                <a:solidFill>
                  <a:srgbClr val="454567"/>
                </a:solidFill>
                <a:latin typeface="Arial Narrow" pitchFamily="34" charset="0"/>
              </a:rPr>
              <a:t>(Syndicated data)</a:t>
            </a:r>
          </a:p>
          <a:p>
            <a:pPr eaLnBrk="1" hangingPunct="1">
              <a:lnSpc>
                <a:spcPct val="13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Market Trends </a:t>
            </a:r>
            <a:r>
              <a:rPr lang="en-US" b="1" dirty="0" smtClean="0">
                <a:solidFill>
                  <a:srgbClr val="454567"/>
                </a:solidFill>
                <a:latin typeface="Arial Narrow" pitchFamily="34" charset="0"/>
              </a:rPr>
              <a:t>(Industry data)</a:t>
            </a:r>
          </a:p>
          <a:p>
            <a:pPr eaLnBrk="1" hangingPunct="1">
              <a:lnSpc>
                <a:spcPct val="13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Competitive Intelligence </a:t>
            </a:r>
            <a:r>
              <a:rPr lang="en-US" b="1" dirty="0" smtClean="0">
                <a:solidFill>
                  <a:srgbClr val="454567"/>
                </a:solidFill>
                <a:latin typeface="Arial Narrow" pitchFamily="34" charset="0"/>
              </a:rPr>
              <a:t>(Co data)</a:t>
            </a:r>
          </a:p>
          <a:p>
            <a:pPr eaLnBrk="1" hangingPunct="1">
              <a:lnSpc>
                <a:spcPct val="130000"/>
              </a:lnSpc>
              <a:buClr>
                <a:srgbClr val="4B4B71"/>
              </a:buClr>
              <a:buFont typeface="Wingdings" pitchFamily="2" charset="2"/>
              <a:buChar char="§"/>
              <a:defRPr/>
            </a:pPr>
            <a:r>
              <a:rPr lang="en-US" dirty="0" smtClean="0"/>
              <a:t>Consumer Surveys </a:t>
            </a:r>
            <a:r>
              <a:rPr lang="en-US" b="1" dirty="0" smtClean="0">
                <a:solidFill>
                  <a:srgbClr val="45456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pitchFamily="34" charset="0"/>
              </a:rPr>
              <a:t>(</a:t>
            </a:r>
            <a:r>
              <a:rPr lang="en-US" b="1" dirty="0" smtClean="0">
                <a:solidFill>
                  <a:srgbClr val="454567"/>
                </a:solidFill>
                <a:latin typeface="Arial Narrow" pitchFamily="34" charset="0"/>
              </a:rPr>
              <a:t>Customer data)</a:t>
            </a:r>
          </a:p>
        </p:txBody>
      </p:sp>
      <p:sp>
        <p:nvSpPr>
          <p:cNvPr id="706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04482D-0F00-4DED-BA9A-99E96EA09447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516100" name="AutoShape 4"/>
          <p:cNvSpPr>
            <a:spLocks/>
          </p:cNvSpPr>
          <p:nvPr/>
        </p:nvSpPr>
        <p:spPr bwMode="auto">
          <a:xfrm>
            <a:off x="6553200" y="1828800"/>
            <a:ext cx="685800" cy="3276600"/>
          </a:xfrm>
          <a:prstGeom prst="rightBrace">
            <a:avLst>
              <a:gd name="adj1" fmla="val 39815"/>
              <a:gd name="adj2" fmla="val 50000"/>
            </a:avLst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16101" name="Text Box 5"/>
          <p:cNvSpPr txBox="1">
            <a:spLocks noChangeArrowheads="1"/>
          </p:cNvSpPr>
          <p:nvPr/>
        </p:nvSpPr>
        <p:spPr bwMode="auto">
          <a:xfrm>
            <a:off x="7239000" y="2819400"/>
            <a:ext cx="22098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>
                <a:solidFill>
                  <a:srgbClr val="363650"/>
                </a:solidFill>
                <a:latin typeface="Arial Narrow" pitchFamily="34" charset="0"/>
              </a:rPr>
              <a:t>Winning Marketing Strategy</a:t>
            </a:r>
          </a:p>
        </p:txBody>
      </p:sp>
      <p:sp>
        <p:nvSpPr>
          <p:cNvPr id="70663" name="Text Box 6"/>
          <p:cNvSpPr txBox="1">
            <a:spLocks noChangeArrowheads="1"/>
          </p:cNvSpPr>
          <p:nvPr/>
        </p:nvSpPr>
        <p:spPr bwMode="auto">
          <a:xfrm>
            <a:off x="381000" y="3048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/>
              <a:t>Multiple Sources of Data</a:t>
            </a:r>
          </a:p>
        </p:txBody>
      </p:sp>
      <p:sp>
        <p:nvSpPr>
          <p:cNvPr id="516103" name="AutoShape 7"/>
          <p:cNvSpPr>
            <a:spLocks noChangeArrowheads="1"/>
          </p:cNvSpPr>
          <p:nvPr/>
        </p:nvSpPr>
        <p:spPr bwMode="auto">
          <a:xfrm>
            <a:off x="838200" y="5257800"/>
            <a:ext cx="8001000" cy="1066800"/>
          </a:xfrm>
          <a:prstGeom prst="rightArrow">
            <a:avLst>
              <a:gd name="adj1" fmla="val 50000"/>
              <a:gd name="adj2" fmla="val 187500"/>
            </a:avLst>
          </a:prstGeom>
          <a:solidFill>
            <a:srgbClr val="AEAEC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516104" name="Text Box 8"/>
          <p:cNvSpPr txBox="1">
            <a:spLocks noChangeArrowheads="1"/>
          </p:cNvSpPr>
          <p:nvPr/>
        </p:nvSpPr>
        <p:spPr bwMode="auto">
          <a:xfrm>
            <a:off x="1143000" y="5486400"/>
            <a:ext cx="6629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>
                <a:latin typeface="Arial Narrow" pitchFamily="34" charset="0"/>
              </a:rPr>
              <a:t>Data for Blasted Church …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6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0" grpId="0" animBg="1"/>
      <p:bldP spid="516101" grpId="0"/>
      <p:bldP spid="516103" grpId="0" animBg="1"/>
      <p:bldP spid="51610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GB" b="1" dirty="0" smtClean="0">
                <a:solidFill>
                  <a:schemeClr val="tx1"/>
                </a:solidFill>
                <a:latin typeface="Arial" charset="0"/>
              </a:rPr>
              <a:t>Review – Select Resources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3400" y="1524000"/>
            <a:ext cx="8186738" cy="464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5138" indent="-465138" eaLnBrk="1" hangingPunct="1">
              <a:lnSpc>
                <a:spcPct val="90000"/>
              </a:lnSpc>
              <a:spcBef>
                <a:spcPct val="4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b="1" u="sng" dirty="0" smtClean="0">
                <a:solidFill>
                  <a:srgbClr val="CC0000"/>
                </a:solidFill>
              </a:rPr>
              <a:t>Define </a:t>
            </a:r>
            <a:r>
              <a:rPr lang="en-CA" dirty="0" smtClean="0"/>
              <a:t>what you’re looking for.</a:t>
            </a:r>
          </a:p>
          <a:p>
            <a:pPr marL="465138" indent="-465138" eaLnBrk="1" hangingPunct="1">
              <a:lnSpc>
                <a:spcPct val="90000"/>
              </a:lnSpc>
              <a:spcBef>
                <a:spcPct val="4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Identify which resources work best for your need.</a:t>
            </a:r>
          </a:p>
          <a:p>
            <a:pPr marL="465138" indent="-465138" eaLnBrk="1" hangingPunct="1">
              <a:lnSpc>
                <a:spcPct val="90000"/>
              </a:lnSpc>
              <a:spcBef>
                <a:spcPct val="4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Search the resources.</a:t>
            </a:r>
          </a:p>
          <a:p>
            <a:pPr marL="465138" indent="-465138" eaLnBrk="1" hangingPunct="1">
              <a:lnSpc>
                <a:spcPct val="90000"/>
              </a:lnSpc>
              <a:spcBef>
                <a:spcPct val="4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Understand resource coverage and limitations.</a:t>
            </a:r>
          </a:p>
          <a:p>
            <a:pPr marL="465138" indent="-465138" eaLnBrk="1" hangingPunct="1">
              <a:lnSpc>
                <a:spcPct val="90000"/>
              </a:lnSpc>
              <a:spcBef>
                <a:spcPct val="4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Accept that some information may not be available.</a:t>
            </a:r>
            <a:endParaRPr lang="en-GB" sz="2800" dirty="0" smtClean="0"/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15CC1B-87BB-49D8-914C-A56E5862E5AC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4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4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GB" b="1" dirty="0" smtClean="0">
                <a:solidFill>
                  <a:schemeClr val="tx1"/>
                </a:solidFill>
                <a:latin typeface="Arial" charset="0"/>
              </a:rPr>
              <a:t>Review – Select Resources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33400" y="1524000"/>
            <a:ext cx="8186738" cy="5105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GB" b="1" smtClean="0"/>
              <a:t>Articles</a:t>
            </a:r>
            <a:r>
              <a:rPr lang="en-GB" smtClean="0"/>
              <a:t> let you explore a wide range of topics.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b="1" smtClean="0"/>
              <a:t>Company filings</a:t>
            </a:r>
            <a:r>
              <a:rPr lang="en-GB" smtClean="0"/>
              <a:t> let you research the environment.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b="1" smtClean="0"/>
              <a:t>Market Research / Industry Profiles</a:t>
            </a:r>
            <a:r>
              <a:rPr lang="en-GB" smtClean="0"/>
              <a:t> give you a broad overview.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GB" b="1" smtClean="0"/>
              <a:t>Government Resources</a:t>
            </a:r>
            <a:r>
              <a:rPr lang="en-GB" smtClean="0"/>
              <a:t> give you statistics, industry profiles, consumer demographics &amp; regulatory information. </a:t>
            </a:r>
          </a:p>
          <a:p>
            <a:pPr eaLnBrk="1" hangingPunct="1">
              <a:lnSpc>
                <a:spcPct val="90000"/>
              </a:lnSpc>
            </a:pPr>
            <a:endParaRPr lang="en-GB" smtClean="0"/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33B91F7-8E12-41DC-9D65-9E22BE95259A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1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1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1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838200"/>
          </a:xfrm>
        </p:spPr>
        <p:txBody>
          <a:bodyPr/>
          <a:lstStyle/>
          <a:p>
            <a:pPr eaLnBrk="1" hangingPunct="1"/>
            <a:r>
              <a:rPr lang="en-CA" b="1" dirty="0" smtClean="0">
                <a:solidFill>
                  <a:schemeClr val="tx1"/>
                </a:solidFill>
                <a:latin typeface="Arial" charset="0"/>
              </a:rPr>
              <a:t>Review – Write &amp; Cite</a:t>
            </a:r>
            <a:endParaRPr lang="en-US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8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524000"/>
            <a:ext cx="8434388" cy="43259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Keep track of your secondary sources.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Use </a:t>
            </a:r>
            <a:r>
              <a:rPr lang="en-CA" b="1" u="sng" dirty="0" smtClean="0">
                <a:solidFill>
                  <a:srgbClr val="C00000"/>
                </a:solidFill>
              </a:rPr>
              <a:t>APA or MLA </a:t>
            </a:r>
            <a:r>
              <a:rPr lang="en-CA" dirty="0" smtClean="0"/>
              <a:t>Reference format.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If you have questions about citation rules, use the library guides:</a:t>
            </a:r>
            <a:endParaRPr lang="en-GB" dirty="0" smtClean="0"/>
          </a:p>
          <a:p>
            <a:pPr lvl="1" eaLnBrk="1" hangingPunct="1">
              <a:lnSpc>
                <a:spcPct val="120000"/>
              </a:lnSpc>
              <a:buClr>
                <a:srgbClr val="4B4B71"/>
              </a:buClr>
              <a:buFont typeface="Wingdings" pitchFamily="2" charset="2"/>
              <a:buNone/>
            </a:pPr>
            <a:r>
              <a:rPr lang="en-GB" sz="3200" i="1" dirty="0" smtClean="0"/>
              <a:t>http://www.bcit.ca/library/guides/</a:t>
            </a:r>
            <a:r>
              <a:rPr lang="en-CA" sz="3200" dirty="0" smtClean="0"/>
              <a:t> </a:t>
            </a:r>
            <a:endParaRPr lang="en-US" sz="3200" dirty="0" smtClean="0"/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B1BC2E-1768-4B35-9C96-A3BDB9540332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6324600" cy="838200"/>
          </a:xfrm>
        </p:spPr>
        <p:txBody>
          <a:bodyPr/>
          <a:lstStyle/>
          <a:p>
            <a:pPr algn="l" eaLnBrk="1" hangingPunct="1"/>
            <a:r>
              <a:rPr lang="en-CA" sz="4800" b="1" i="1" dirty="0" smtClean="0">
                <a:solidFill>
                  <a:schemeClr val="tx1"/>
                </a:solidFill>
                <a:latin typeface="Arial" charset="0"/>
              </a:rPr>
              <a:t>Summary!</a:t>
            </a:r>
            <a:endParaRPr lang="en-US" sz="4800" b="1" i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578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524000"/>
            <a:ext cx="8434388" cy="4648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First, we looked at broad industry trends.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Then, narrowed our scope to include certain types of wineries (i.e., smaller wineries as opposed to large ones).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Finally, looked at individual wineries.</a:t>
            </a:r>
          </a:p>
          <a:p>
            <a:pPr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dirty="0" smtClean="0"/>
              <a:t>Used a wide variety of information sources at each level of our inquiry.</a:t>
            </a:r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EC32FA-057D-4281-A4E1-52B6B6B6C246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0"/>
            <a:ext cx="8686800" cy="2362200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Researching an Industry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783DF7-611E-4BED-8307-DB3E8492DC4A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0" y="1447800"/>
            <a:ext cx="9144000" cy="495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5138" eaLnBrk="1" hangingPunct="1">
              <a:buClr>
                <a:srgbClr val="4B4B71"/>
              </a:buClr>
              <a:buFont typeface="Wingdings" pitchFamily="2" charset="2"/>
              <a:buChar char="§"/>
            </a:pPr>
            <a:r>
              <a:rPr lang="en-CA" altLang="en-US" dirty="0" smtClean="0"/>
              <a:t>Assume that you are interested in starting your own vineyard and winery in the Oka</a:t>
            </a:r>
            <a:r>
              <a:rPr lang="en-US" altLang="en-US" dirty="0" err="1" smtClean="0"/>
              <a:t>nagan</a:t>
            </a:r>
            <a:r>
              <a:rPr lang="en-US" altLang="en-US" dirty="0" smtClean="0"/>
              <a:t>.</a:t>
            </a:r>
          </a:p>
          <a:p>
            <a:pPr marL="465138" indent="-465138" eaLnBrk="1" hangingPunct="1">
              <a:buClr>
                <a:srgbClr val="4B4B71"/>
              </a:buClr>
              <a:buFont typeface="Wingdings" pitchFamily="2" charset="2"/>
              <a:buChar char="§"/>
            </a:pPr>
            <a:endParaRPr lang="en-US" altLang="en-US" dirty="0" smtClean="0"/>
          </a:p>
          <a:p>
            <a:pPr marL="465138" indent="-465138" eaLnBrk="1" hangingPunct="1">
              <a:buClr>
                <a:srgbClr val="4B4B71"/>
              </a:buClr>
              <a:buFont typeface="Wingdings" pitchFamily="2" charset="2"/>
              <a:buNone/>
            </a:pPr>
            <a:r>
              <a:rPr lang="en-US" altLang="en-US" dirty="0" smtClean="0"/>
              <a:t> </a:t>
            </a:r>
          </a:p>
          <a:p>
            <a:pPr marL="465138" indent="-465138" eaLnBrk="1" hangingPunct="1">
              <a:buClr>
                <a:srgbClr val="4B4B71"/>
              </a:buClr>
              <a:buFont typeface="Wingdings" pitchFamily="2" charset="2"/>
              <a:buChar char="§"/>
            </a:pPr>
            <a:endParaRPr lang="en-US" altLang="en-US" dirty="0" smtClean="0"/>
          </a:p>
          <a:p>
            <a:pPr marL="465138" indent="-465138"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endParaRPr lang="en-US" altLang="en-US" sz="4400" dirty="0" smtClean="0"/>
          </a:p>
          <a:p>
            <a:pPr marL="465138"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US" altLang="en-US" dirty="0" smtClean="0"/>
              <a:t>Your business problem is to determine if such a venture is economically viable.</a:t>
            </a:r>
          </a:p>
        </p:txBody>
      </p:sp>
      <p:sp>
        <p:nvSpPr>
          <p:cNvPr id="819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329791-4E66-426E-A655-E6CC52E430D9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altLang="en-US" sz="4400" b="1" dirty="0"/>
              <a:t>Start with a </a:t>
            </a:r>
            <a:r>
              <a:rPr lang="en-US" altLang="en-US" sz="4400" b="1" dirty="0" smtClean="0"/>
              <a:t>Business Problem</a:t>
            </a:r>
            <a:endParaRPr lang="en-US" sz="4400" b="1" dirty="0"/>
          </a:p>
        </p:txBody>
      </p:sp>
      <p:pic>
        <p:nvPicPr>
          <p:cNvPr id="8198" name="Picture 8" descr="Wines of B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14600"/>
            <a:ext cx="69469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600200"/>
            <a:ext cx="44196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1313" indent="-341313"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altLang="en-US" dirty="0" smtClean="0"/>
              <a:t>What are some of your specific Research Objectives going to be?</a:t>
            </a:r>
            <a:endParaRPr lang="en-US" altLang="en-US" dirty="0" smtClean="0"/>
          </a:p>
          <a:p>
            <a:pPr marL="341313" indent="-341313" eaLnBrk="1" hangingPunct="1">
              <a:spcBef>
                <a:spcPct val="50000"/>
              </a:spcBef>
              <a:buClr>
                <a:srgbClr val="4B4B71"/>
              </a:buClr>
              <a:buFont typeface="Wingdings" pitchFamily="2" charset="2"/>
              <a:buChar char="§"/>
            </a:pPr>
            <a:r>
              <a:rPr lang="en-CA" altLang="en-US" dirty="0" smtClean="0"/>
              <a:t>Turn to your neighbour and come up with min. three Research </a:t>
            </a:r>
            <a:r>
              <a:rPr lang="en-US" altLang="en-US" dirty="0" smtClean="0"/>
              <a:t>Objectives.</a:t>
            </a:r>
            <a:endParaRPr lang="en-CA" altLang="en-US" dirty="0" smtClean="0"/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8C4FB4-240F-4EA2-98DD-A11653A0553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8153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b="1" dirty="0"/>
              <a:t>Your turn…</a:t>
            </a:r>
          </a:p>
        </p:txBody>
      </p:sp>
      <p:pic>
        <p:nvPicPr>
          <p:cNvPr id="9224" name="Picture 8" descr="Question mar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828800"/>
            <a:ext cx="3386663" cy="38100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57200" y="1371600"/>
            <a:ext cx="81534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3600" smtClean="0"/>
              <a:t>Gain an understanding of the </a:t>
            </a:r>
            <a:r>
              <a:rPr lang="en-US" altLang="en-US" sz="3600" b="1" i="1" smtClean="0"/>
              <a:t>current</a:t>
            </a:r>
            <a:r>
              <a:rPr lang="en-US" altLang="en-US" sz="3600" smtClean="0"/>
              <a:t> wine and alcoholic beverage industry in BC &amp; Canada.</a:t>
            </a:r>
          </a:p>
          <a:p>
            <a:pPr marL="609600" indent="-609600"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3600" smtClean="0"/>
          </a:p>
          <a:p>
            <a:pPr marL="609600" indent="-609600"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3600" smtClean="0"/>
          </a:p>
          <a:p>
            <a:pPr marL="609600" indent="-609600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3600" smtClean="0"/>
              <a:t>Gain an understanding of </a:t>
            </a:r>
            <a:r>
              <a:rPr lang="en-US" altLang="en-US" sz="3600" b="1" i="1" smtClean="0"/>
              <a:t>trends</a:t>
            </a:r>
            <a:r>
              <a:rPr lang="en-US" altLang="en-US" sz="3600" smtClean="0"/>
              <a:t> in the wine industry locally, nationally and internationally.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0AD386-41DA-42DA-B6A6-255980B78D5B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533400" y="152400"/>
            <a:ext cx="8153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/>
              <a:t>Some Research Objectives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0" y="1295400"/>
            <a:ext cx="9144000" cy="16764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sp>
        <p:nvSpPr>
          <p:cNvPr id="303112" name="Rectangle 8"/>
          <p:cNvSpPr>
            <a:spLocks noChangeArrowheads="1"/>
          </p:cNvSpPr>
          <p:nvPr/>
        </p:nvSpPr>
        <p:spPr bwMode="auto">
          <a:xfrm>
            <a:off x="0" y="4572000"/>
            <a:ext cx="9144000" cy="1676400"/>
          </a:xfrm>
          <a:prstGeom prst="rect">
            <a:avLst/>
          </a:prstGeom>
          <a:solidFill>
            <a:srgbClr val="9898B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CA"/>
          </a:p>
        </p:txBody>
      </p:sp>
      <p:pic>
        <p:nvPicPr>
          <p:cNvPr id="10248" name="Picture 11" descr="Grap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2971800"/>
            <a:ext cx="2041525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MKTG2341-09 Lec 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11" grpId="0" animBg="1"/>
      <p:bldP spid="303112" grpId="0" animBg="1"/>
    </p:bldLst>
  </p:timing>
</p:sld>
</file>

<file path=ppt/theme/theme1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5e title</Template>
  <TotalTime>7569</TotalTime>
  <Words>2583</Words>
  <Application>Microsoft Office PowerPoint</Application>
  <PresentationFormat>On-screen Show (4:3)</PresentationFormat>
  <Paragraphs>526</Paragraphs>
  <Slides>59</Slides>
  <Notes>45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2_Default Design</vt:lpstr>
      <vt:lpstr>Using  Secondary Data &amp;  Online Information Databases</vt:lpstr>
      <vt:lpstr>Reminder: Proposal</vt:lpstr>
      <vt:lpstr>Proposal: Types of Research</vt:lpstr>
      <vt:lpstr>Slide 4</vt:lpstr>
      <vt:lpstr>Slide 5</vt:lpstr>
      <vt:lpstr>Researching an Industry</vt:lpstr>
      <vt:lpstr>Slide 7</vt:lpstr>
      <vt:lpstr>Slide 8</vt:lpstr>
      <vt:lpstr>Slide 9</vt:lpstr>
      <vt:lpstr>Slide 10</vt:lpstr>
      <vt:lpstr>Slide 11</vt:lpstr>
      <vt:lpstr>Slide 12</vt:lpstr>
      <vt:lpstr>Sources for the Wine Industry</vt:lpstr>
      <vt:lpstr>Slide 14</vt:lpstr>
      <vt:lpstr>Sources for your Industry </vt:lpstr>
      <vt:lpstr>Sources of Industry Information</vt:lpstr>
      <vt:lpstr>NAICS: North American  Industry Classification System</vt:lpstr>
      <vt:lpstr>Slide 18</vt:lpstr>
      <vt:lpstr>Slide 19</vt:lpstr>
      <vt:lpstr>Government Business Statistics</vt:lpstr>
      <vt:lpstr>Slide 21</vt:lpstr>
      <vt:lpstr>Slide 22</vt:lpstr>
      <vt:lpstr>Federal Government Statistics</vt:lpstr>
      <vt:lpstr>Canada Census </vt:lpstr>
      <vt:lpstr>Slide 25</vt:lpstr>
      <vt:lpstr>Industry Canada</vt:lpstr>
      <vt:lpstr>Other Market Research Databases (BCIT Library access)</vt:lpstr>
      <vt:lpstr>New to BCIT Library</vt:lpstr>
      <vt:lpstr>Slide 29</vt:lpstr>
      <vt:lpstr>Slide 30</vt:lpstr>
      <vt:lpstr>Gartner Reports</vt:lpstr>
      <vt:lpstr>Gartner’s Reports</vt:lpstr>
      <vt:lpstr>Gartner’s Magic Quadrant</vt:lpstr>
      <vt:lpstr>Other Industry-Related Market Research Databases (fee-based)</vt:lpstr>
      <vt:lpstr>Identifying Industry Regulatory Information</vt:lpstr>
      <vt:lpstr>Regulatory Information Sources</vt:lpstr>
      <vt:lpstr>Key Points</vt:lpstr>
      <vt:lpstr>Researching a Specific Company</vt:lpstr>
      <vt:lpstr>Research Individual Companies</vt:lpstr>
      <vt:lpstr>Research Individual Companies</vt:lpstr>
      <vt:lpstr>Segment Your Customers</vt:lpstr>
      <vt:lpstr>Slide 42</vt:lpstr>
      <vt:lpstr>Segmentation Variables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Geo-demographics</vt:lpstr>
      <vt:lpstr>Segmentation  w/ PRIZM C2</vt:lpstr>
      <vt:lpstr>Other Commercial Sources</vt:lpstr>
      <vt:lpstr>Slide 55</vt:lpstr>
      <vt:lpstr>Review – Select Resources</vt:lpstr>
      <vt:lpstr>Review – Select Resources</vt:lpstr>
      <vt:lpstr>Review – Write &amp; Cite</vt:lpstr>
      <vt:lpstr>Summary!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2309 Lec 3</dc:title>
  <dc:subject>Secondary Data &amp; Databases</dc:subject>
  <dc:creator>Karen Plesner</dc:creator>
  <cp:lastModifiedBy>Client Name</cp:lastModifiedBy>
  <cp:revision>272</cp:revision>
  <dcterms:created xsi:type="dcterms:W3CDTF">2005-11-24T01:23:58Z</dcterms:created>
  <dcterms:modified xsi:type="dcterms:W3CDTF">2009-09-24T15:20:34Z</dcterms:modified>
</cp:coreProperties>
</file>